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4"/>
    <p:sldMasterId id="2147483663" r:id="rId5"/>
    <p:sldMasterId id="2147483665" r:id="rId6"/>
  </p:sldMasterIdLst>
  <p:notesMasterIdLst>
    <p:notesMasterId r:id="rId37"/>
  </p:notesMasterIdLst>
  <p:handoutMasterIdLst>
    <p:handoutMasterId r:id="rId38"/>
  </p:handoutMasterIdLst>
  <p:sldIdLst>
    <p:sldId id="426" r:id="rId7"/>
    <p:sldId id="427" r:id="rId8"/>
    <p:sldId id="428" r:id="rId9"/>
    <p:sldId id="429" r:id="rId10"/>
    <p:sldId id="431" r:id="rId11"/>
    <p:sldId id="432" r:id="rId12"/>
    <p:sldId id="433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49" r:id="rId29"/>
    <p:sldId id="450" r:id="rId30"/>
    <p:sldId id="451" r:id="rId31"/>
    <p:sldId id="452" r:id="rId32"/>
    <p:sldId id="453" r:id="rId33"/>
    <p:sldId id="454" r:id="rId34"/>
    <p:sldId id="455" r:id="rId35"/>
    <p:sldId id="281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Nunito Sans" panose="020B0604020202020204" charset="0"/>
      <p:regular r:id="rId53"/>
      <p:bold r:id="rId54"/>
      <p:italic r:id="rId55"/>
      <p:boldItalic r:id="rId56"/>
    </p:embeddedFont>
    <p:embeddedFont>
      <p:font typeface="Open Sans Semibold" panose="020B0604020202020204" charset="0"/>
      <p:bold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32" userDrawn="1">
          <p15:clr>
            <a:srgbClr val="A4A3A4"/>
          </p15:clr>
        </p15:guide>
        <p15:guide id="2" pos="3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C5C5"/>
    <a:srgbClr val="008E87"/>
    <a:srgbClr val="005750"/>
    <a:srgbClr val="3AA3A1"/>
    <a:srgbClr val="FFBE49"/>
    <a:srgbClr val="FFC000"/>
    <a:srgbClr val="F67031"/>
    <a:srgbClr val="F9F9F9"/>
    <a:srgbClr val="6D9EEB"/>
    <a:srgbClr val="FFA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9A3E30-1133-435A-ABB6-CC6C30FAF187}">
  <a:tblStyle styleId="{D79A3E30-1133-435A-ABB6-CC6C30FAF1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12" y="-12"/>
      </p:cViewPr>
      <p:guideLst>
        <p:guide orient="horz" pos="2432"/>
        <p:guide pos="35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.fntdata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2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4C542A-C3BF-408D-945F-509C8B892D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FE546-0591-4F04-8DF5-2FC539F478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B1C02-AC41-4B05-9711-87CC8E4E8105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3C0EB-924B-4752-91A0-EA359F7B9D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62E90-AA88-4538-95F3-AF8F38EBA6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861D3C-62F2-46E0-84B6-E05A7E566B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49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c8d0b7f6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c8d0b7f6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4;p10">
            <a:extLst>
              <a:ext uri="{FF2B5EF4-FFF2-40B4-BE49-F238E27FC236}">
                <a16:creationId xmlns:a16="http://schemas.microsoft.com/office/drawing/2014/main" id="{36B40356-DFA8-404F-883E-E7897D844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5234" y="2131467"/>
            <a:ext cx="5013533" cy="3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>
                <a:latin typeface="+mn-lt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Google Shape;64;p10">
            <a:extLst>
              <a:ext uri="{FF2B5EF4-FFF2-40B4-BE49-F238E27FC236}">
                <a16:creationId xmlns:a16="http://schemas.microsoft.com/office/drawing/2014/main" id="{20A3AE8D-D7FE-40CE-AEA9-66AFE0A68697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6483410" y="2131467"/>
            <a:ext cx="5013533" cy="3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>
                <a:latin typeface="+mn-lt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35D1374D-498D-463C-B88C-1EF230FB040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5234" y="546126"/>
            <a:ext cx="10871709" cy="969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733" b="1">
                <a:solidFill>
                  <a:schemeClr val="bg2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C1A646-465C-4F22-9DAD-5B20212BEB73}"/>
              </a:ext>
            </a:extLst>
          </p:cNvPr>
          <p:cNvGrpSpPr/>
          <p:nvPr userDrawn="1"/>
        </p:nvGrpSpPr>
        <p:grpSpPr>
          <a:xfrm>
            <a:off x="625233" y="308172"/>
            <a:ext cx="505427" cy="73563"/>
            <a:chOff x="4098231" y="3046837"/>
            <a:chExt cx="2589659" cy="376915"/>
          </a:xfrm>
        </p:grpSpPr>
        <p:sp>
          <p:nvSpPr>
            <p:cNvPr id="9" name="Rounded Rectangle 29">
              <a:extLst>
                <a:ext uri="{FF2B5EF4-FFF2-40B4-BE49-F238E27FC236}">
                  <a16:creationId xmlns:a16="http://schemas.microsoft.com/office/drawing/2014/main" id="{B65B1566-50C9-4A4A-AD82-BFAB39F822C1}"/>
                </a:ext>
              </a:extLst>
            </p:cNvPr>
            <p:cNvSpPr/>
            <p:nvPr/>
          </p:nvSpPr>
          <p:spPr>
            <a:xfrm rot="5400000">
              <a:off x="4859980" y="2285094"/>
              <a:ext cx="376909" cy="190040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  <p:sp>
          <p:nvSpPr>
            <p:cNvPr id="10" name="Rounded Rectangle 30">
              <a:extLst>
                <a:ext uri="{FF2B5EF4-FFF2-40B4-BE49-F238E27FC236}">
                  <a16:creationId xmlns:a16="http://schemas.microsoft.com/office/drawing/2014/main" id="{49B57158-3E5E-466F-BFDE-C7958102D5C0}"/>
                </a:ext>
              </a:extLst>
            </p:cNvPr>
            <p:cNvSpPr/>
            <p:nvPr/>
          </p:nvSpPr>
          <p:spPr>
            <a:xfrm rot="5400000">
              <a:off x="6292919" y="3028780"/>
              <a:ext cx="376913" cy="4130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</p:grpSp>
    </p:spTree>
    <p:extLst>
      <p:ext uri="{BB962C8B-B14F-4D97-AF65-F5344CB8AC3E}">
        <p14:creationId xmlns:p14="http://schemas.microsoft.com/office/powerpoint/2010/main" val="4105593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1_Table of conten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862067" y="2652667"/>
            <a:ext cx="4329200" cy="2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chemeClr val="bg2"/>
                </a:solidFill>
                <a:latin typeface="+mn-lt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ru-RU" smtClean="0"/>
              <a:t>Образец подзаголовка</a:t>
            </a:r>
            <a:endParaRPr dirty="0"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3" name="Google Shape;23;p4"/>
          <p:cNvSpPr/>
          <p:nvPr/>
        </p:nvSpPr>
        <p:spPr>
          <a:xfrm flipH="1">
            <a:off x="59404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6840300" y="1354667"/>
            <a:ext cx="46276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2400">
                <a:latin typeface="+mn-lt"/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862097" y="1354667"/>
            <a:ext cx="4329200" cy="1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bg2"/>
                </a:solidFill>
                <a:latin typeface="+mn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988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 userDrawn="1">
  <p:cSld name="1_Title + 3 column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1A755-6F7D-42B3-BDEE-6BA3BE39C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48051" cy="685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73" name="Google Shape;73;p12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098160" y="529267"/>
            <a:ext cx="7398488" cy="101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4092433" y="1861878"/>
            <a:ext cx="2386400" cy="4213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>
                <a:latin typeface="+mn-lt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6601341" y="1861878"/>
            <a:ext cx="2386400" cy="4213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>
                <a:latin typeface="+mn-lt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9110248" y="1861878"/>
            <a:ext cx="2386400" cy="4213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>
                <a:latin typeface="+mn-lt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2155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 preserve="1">
  <p:cSld name="1_Title + 2 columns with intro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bg2"/>
                </a:solidFill>
                <a:latin typeface="+mn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169329" lvl="0" indent="0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None/>
              <a:defRPr sz="2133" i="1">
                <a:solidFill>
                  <a:srgbClr val="F67031"/>
                </a:solidFill>
                <a:latin typeface="+mn-lt"/>
                <a:ea typeface="Georgia"/>
                <a:cs typeface="Georgia"/>
                <a:sym typeface="Georgia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120833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>
                <a:latin typeface="+mn-lt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7946325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>
                <a:latin typeface="+mn-lt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87213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0" cy="3834333"/>
          </a:xfrm>
          <a:pattFill prst="pct5">
            <a:fgClr>
              <a:schemeClr val="tx1">
                <a:lumMod val="50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1463" baseline="0">
                <a:latin typeface="+mj-lt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EF783BCE-8A9B-4D18-9023-26E314A35A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5234" y="546126"/>
            <a:ext cx="10871709" cy="969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267" b="1">
                <a:solidFill>
                  <a:schemeClr val="bg2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0039873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245001" y="3526971"/>
            <a:ext cx="3082247" cy="2209800"/>
          </a:xfrm>
          <a:custGeom>
            <a:avLst/>
            <a:gdLst>
              <a:gd name="connsiteX0" fmla="*/ 0 w 6344847"/>
              <a:gd name="connsiteY0" fmla="*/ 0 h 5138058"/>
              <a:gd name="connsiteX1" fmla="*/ 6344847 w 6344847"/>
              <a:gd name="connsiteY1" fmla="*/ 0 h 5138058"/>
              <a:gd name="connsiteX2" fmla="*/ 6344847 w 6344847"/>
              <a:gd name="connsiteY2" fmla="*/ 5138058 h 5138058"/>
              <a:gd name="connsiteX3" fmla="*/ 0 w 6344847"/>
              <a:gd name="connsiteY3" fmla="*/ 5138058 h 513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847" h="5138058">
                <a:moveTo>
                  <a:pt x="0" y="0"/>
                </a:moveTo>
                <a:lnTo>
                  <a:pt x="6344847" y="0"/>
                </a:lnTo>
                <a:lnTo>
                  <a:pt x="6344847" y="5138058"/>
                </a:lnTo>
                <a:lnTo>
                  <a:pt x="0" y="51380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245001" y="1153887"/>
            <a:ext cx="3082247" cy="2209800"/>
          </a:xfrm>
          <a:custGeom>
            <a:avLst/>
            <a:gdLst>
              <a:gd name="connsiteX0" fmla="*/ 0 w 6344847"/>
              <a:gd name="connsiteY0" fmla="*/ 0 h 5138058"/>
              <a:gd name="connsiteX1" fmla="*/ 6344847 w 6344847"/>
              <a:gd name="connsiteY1" fmla="*/ 0 h 5138058"/>
              <a:gd name="connsiteX2" fmla="*/ 6344847 w 6344847"/>
              <a:gd name="connsiteY2" fmla="*/ 5138058 h 5138058"/>
              <a:gd name="connsiteX3" fmla="*/ 0 w 6344847"/>
              <a:gd name="connsiteY3" fmla="*/ 5138058 h 513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847" h="5138058">
                <a:moveTo>
                  <a:pt x="0" y="0"/>
                </a:moveTo>
                <a:lnTo>
                  <a:pt x="6344847" y="0"/>
                </a:lnTo>
                <a:lnTo>
                  <a:pt x="6344847" y="5138058"/>
                </a:lnTo>
                <a:lnTo>
                  <a:pt x="0" y="51380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C4B92545-DF12-4EA8-AEB7-E55B10DADF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51119" y="957607"/>
            <a:ext cx="6345823" cy="962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733" b="1">
                <a:solidFill>
                  <a:schemeClr val="bg2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6" name="Google Shape;21;p4">
            <a:extLst>
              <a:ext uri="{FF2B5EF4-FFF2-40B4-BE49-F238E27FC236}">
                <a16:creationId xmlns:a16="http://schemas.microsoft.com/office/drawing/2014/main" id="{842CE75C-81C3-4B08-A17A-94A3DCFEE28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51118" y="2109371"/>
            <a:ext cx="6345823" cy="13196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chemeClr val="accent1"/>
                </a:solidFill>
                <a:latin typeface="+mn-lt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554DEA-9CF1-47B7-8383-A043D02681C6}"/>
              </a:ext>
            </a:extLst>
          </p:cNvPr>
          <p:cNvGrpSpPr/>
          <p:nvPr userDrawn="1"/>
        </p:nvGrpSpPr>
        <p:grpSpPr>
          <a:xfrm>
            <a:off x="625233" y="308172"/>
            <a:ext cx="505427" cy="73563"/>
            <a:chOff x="4098231" y="3046837"/>
            <a:chExt cx="2589659" cy="376915"/>
          </a:xfrm>
        </p:grpSpPr>
        <p:sp>
          <p:nvSpPr>
            <p:cNvPr id="12" name="Rounded Rectangle 29">
              <a:extLst>
                <a:ext uri="{FF2B5EF4-FFF2-40B4-BE49-F238E27FC236}">
                  <a16:creationId xmlns:a16="http://schemas.microsoft.com/office/drawing/2014/main" id="{CFB7C606-6EDE-48BC-B55D-7D60B3B09C20}"/>
                </a:ext>
              </a:extLst>
            </p:cNvPr>
            <p:cNvSpPr/>
            <p:nvPr/>
          </p:nvSpPr>
          <p:spPr>
            <a:xfrm rot="5400000">
              <a:off x="4859980" y="2285094"/>
              <a:ext cx="376909" cy="190040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  <p:sp>
          <p:nvSpPr>
            <p:cNvPr id="13" name="Rounded Rectangle 30">
              <a:extLst>
                <a:ext uri="{FF2B5EF4-FFF2-40B4-BE49-F238E27FC236}">
                  <a16:creationId xmlns:a16="http://schemas.microsoft.com/office/drawing/2014/main" id="{04C12BF0-2479-46D3-B6E1-4A362526F203}"/>
                </a:ext>
              </a:extLst>
            </p:cNvPr>
            <p:cNvSpPr/>
            <p:nvPr/>
          </p:nvSpPr>
          <p:spPr>
            <a:xfrm rot="5400000">
              <a:off x="6292919" y="3028780"/>
              <a:ext cx="376913" cy="4130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</p:grpSp>
    </p:spTree>
    <p:extLst>
      <p:ext uri="{BB962C8B-B14F-4D97-AF65-F5344CB8AC3E}">
        <p14:creationId xmlns:p14="http://schemas.microsoft.com/office/powerpoint/2010/main" val="33780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968829" y="1817426"/>
            <a:ext cx="3172011" cy="2569029"/>
          </a:xfrm>
          <a:custGeom>
            <a:avLst/>
            <a:gdLst>
              <a:gd name="connsiteX0" fmla="*/ 0 w 6344847"/>
              <a:gd name="connsiteY0" fmla="*/ 0 h 5138058"/>
              <a:gd name="connsiteX1" fmla="*/ 6344847 w 6344847"/>
              <a:gd name="connsiteY1" fmla="*/ 0 h 5138058"/>
              <a:gd name="connsiteX2" fmla="*/ 6344847 w 6344847"/>
              <a:gd name="connsiteY2" fmla="*/ 5138058 h 5138058"/>
              <a:gd name="connsiteX3" fmla="*/ 0 w 6344847"/>
              <a:gd name="connsiteY3" fmla="*/ 5138058 h 513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847" h="5138058">
                <a:moveTo>
                  <a:pt x="0" y="0"/>
                </a:moveTo>
                <a:lnTo>
                  <a:pt x="6344847" y="0"/>
                </a:lnTo>
                <a:lnTo>
                  <a:pt x="6344847" y="5138058"/>
                </a:lnTo>
                <a:lnTo>
                  <a:pt x="0" y="51380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09963" y="1817426"/>
            <a:ext cx="3172011" cy="2569029"/>
          </a:xfrm>
          <a:custGeom>
            <a:avLst/>
            <a:gdLst>
              <a:gd name="connsiteX0" fmla="*/ 0 w 6344847"/>
              <a:gd name="connsiteY0" fmla="*/ 0 h 5138058"/>
              <a:gd name="connsiteX1" fmla="*/ 6344847 w 6344847"/>
              <a:gd name="connsiteY1" fmla="*/ 0 h 5138058"/>
              <a:gd name="connsiteX2" fmla="*/ 6344847 w 6344847"/>
              <a:gd name="connsiteY2" fmla="*/ 5138058 h 5138058"/>
              <a:gd name="connsiteX3" fmla="*/ 0 w 6344847"/>
              <a:gd name="connsiteY3" fmla="*/ 5138058 h 513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847" h="5138058">
                <a:moveTo>
                  <a:pt x="0" y="0"/>
                </a:moveTo>
                <a:lnTo>
                  <a:pt x="6344847" y="0"/>
                </a:lnTo>
                <a:lnTo>
                  <a:pt x="6344847" y="5138058"/>
                </a:lnTo>
                <a:lnTo>
                  <a:pt x="0" y="51380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51097" y="1817426"/>
            <a:ext cx="3172011" cy="2569029"/>
          </a:xfrm>
          <a:custGeom>
            <a:avLst/>
            <a:gdLst>
              <a:gd name="connsiteX0" fmla="*/ 0 w 6344847"/>
              <a:gd name="connsiteY0" fmla="*/ 0 h 5138058"/>
              <a:gd name="connsiteX1" fmla="*/ 6344847 w 6344847"/>
              <a:gd name="connsiteY1" fmla="*/ 0 h 5138058"/>
              <a:gd name="connsiteX2" fmla="*/ 6344847 w 6344847"/>
              <a:gd name="connsiteY2" fmla="*/ 5138058 h 5138058"/>
              <a:gd name="connsiteX3" fmla="*/ 0 w 6344847"/>
              <a:gd name="connsiteY3" fmla="*/ 5138058 h 5138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4847" h="5138058">
                <a:moveTo>
                  <a:pt x="0" y="0"/>
                </a:moveTo>
                <a:lnTo>
                  <a:pt x="6344847" y="0"/>
                </a:lnTo>
                <a:lnTo>
                  <a:pt x="6344847" y="5138058"/>
                </a:lnTo>
                <a:lnTo>
                  <a:pt x="0" y="51380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1424DA67-43DF-4B8C-A1F7-FED30C6E22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5234" y="546126"/>
            <a:ext cx="10871709" cy="969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733" b="1">
                <a:solidFill>
                  <a:schemeClr val="bg2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06A84A-11AF-44DD-ADDA-227001F0E20E}"/>
              </a:ext>
            </a:extLst>
          </p:cNvPr>
          <p:cNvGrpSpPr/>
          <p:nvPr userDrawn="1"/>
        </p:nvGrpSpPr>
        <p:grpSpPr>
          <a:xfrm>
            <a:off x="625233" y="308172"/>
            <a:ext cx="505427" cy="73563"/>
            <a:chOff x="4098231" y="3046837"/>
            <a:chExt cx="2589659" cy="376915"/>
          </a:xfrm>
        </p:grpSpPr>
        <p:sp>
          <p:nvSpPr>
            <p:cNvPr id="10" name="Rounded Rectangle 29">
              <a:extLst>
                <a:ext uri="{FF2B5EF4-FFF2-40B4-BE49-F238E27FC236}">
                  <a16:creationId xmlns:a16="http://schemas.microsoft.com/office/drawing/2014/main" id="{DDB390FB-B892-4A55-8487-75158C4A06B9}"/>
                </a:ext>
              </a:extLst>
            </p:cNvPr>
            <p:cNvSpPr/>
            <p:nvPr/>
          </p:nvSpPr>
          <p:spPr>
            <a:xfrm rot="5400000">
              <a:off x="4859980" y="2285094"/>
              <a:ext cx="376909" cy="190040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  <p:sp>
          <p:nvSpPr>
            <p:cNvPr id="11" name="Rounded Rectangle 30">
              <a:extLst>
                <a:ext uri="{FF2B5EF4-FFF2-40B4-BE49-F238E27FC236}">
                  <a16:creationId xmlns:a16="http://schemas.microsoft.com/office/drawing/2014/main" id="{9454BE23-24A6-4D31-A285-0F42E0E0B137}"/>
                </a:ext>
              </a:extLst>
            </p:cNvPr>
            <p:cNvSpPr/>
            <p:nvPr/>
          </p:nvSpPr>
          <p:spPr>
            <a:xfrm rot="5400000">
              <a:off x="6292919" y="3028780"/>
              <a:ext cx="376913" cy="4130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</p:grpSp>
    </p:spTree>
    <p:extLst>
      <p:ext uri="{BB962C8B-B14F-4D97-AF65-F5344CB8AC3E}">
        <p14:creationId xmlns:p14="http://schemas.microsoft.com/office/powerpoint/2010/main" val="14558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912910" y="1803212"/>
            <a:ext cx="3956071" cy="3877627"/>
          </a:xfrm>
          <a:custGeom>
            <a:avLst/>
            <a:gdLst>
              <a:gd name="connsiteX0" fmla="*/ 7140599 w 7913172"/>
              <a:gd name="connsiteY0" fmla="*/ 4158419 h 7755254"/>
              <a:gd name="connsiteX1" fmla="*/ 7730457 w 7913172"/>
              <a:gd name="connsiteY1" fmla="*/ 4484662 h 7755254"/>
              <a:gd name="connsiteX2" fmla="*/ 7520353 w 7913172"/>
              <a:gd name="connsiteY2" fmla="*/ 5477727 h 7755254"/>
              <a:gd name="connsiteX3" fmla="*/ 4199139 w 7913172"/>
              <a:gd name="connsiteY3" fmla="*/ 7639006 h 7755254"/>
              <a:gd name="connsiteX4" fmla="*/ 3206073 w 7913172"/>
              <a:gd name="connsiteY4" fmla="*/ 7428902 h 7755254"/>
              <a:gd name="connsiteX5" fmla="*/ 3416175 w 7913172"/>
              <a:gd name="connsiteY5" fmla="*/ 6435841 h 7755254"/>
              <a:gd name="connsiteX6" fmla="*/ 6737391 w 7913172"/>
              <a:gd name="connsiteY6" fmla="*/ 4274559 h 7755254"/>
              <a:gd name="connsiteX7" fmla="*/ 7140599 w 7913172"/>
              <a:gd name="connsiteY7" fmla="*/ 4158419 h 7755254"/>
              <a:gd name="connsiteX8" fmla="*/ 2313213 w 7913172"/>
              <a:gd name="connsiteY8" fmla="*/ 1223675 h 7755254"/>
              <a:gd name="connsiteX9" fmla="*/ 2903069 w 7913172"/>
              <a:gd name="connsiteY9" fmla="*/ 1549918 h 7755254"/>
              <a:gd name="connsiteX10" fmla="*/ 2692967 w 7913172"/>
              <a:gd name="connsiteY10" fmla="*/ 2542984 h 7755254"/>
              <a:gd name="connsiteX11" fmla="*/ 1109315 w 7913172"/>
              <a:gd name="connsiteY11" fmla="*/ 3573545 h 7755254"/>
              <a:gd name="connsiteX12" fmla="*/ 116251 w 7913172"/>
              <a:gd name="connsiteY12" fmla="*/ 3363442 h 7755254"/>
              <a:gd name="connsiteX13" fmla="*/ 326353 w 7913172"/>
              <a:gd name="connsiteY13" fmla="*/ 2370376 h 7755254"/>
              <a:gd name="connsiteX14" fmla="*/ 1910005 w 7913172"/>
              <a:gd name="connsiteY14" fmla="*/ 1339815 h 7755254"/>
              <a:gd name="connsiteX15" fmla="*/ 2313213 w 7913172"/>
              <a:gd name="connsiteY15" fmla="*/ 1223675 h 7755254"/>
              <a:gd name="connsiteX16" fmla="*/ 7207071 w 7913172"/>
              <a:gd name="connsiteY16" fmla="*/ 1030662 h 7755254"/>
              <a:gd name="connsiteX17" fmla="*/ 7796927 w 7913172"/>
              <a:gd name="connsiteY17" fmla="*/ 1356905 h 7755254"/>
              <a:gd name="connsiteX18" fmla="*/ 7586823 w 7913172"/>
              <a:gd name="connsiteY18" fmla="*/ 2349970 h 7755254"/>
              <a:gd name="connsiteX19" fmla="*/ 1109311 w 7913172"/>
              <a:gd name="connsiteY19" fmla="*/ 6565214 h 7755254"/>
              <a:gd name="connsiteX20" fmla="*/ 116247 w 7913172"/>
              <a:gd name="connsiteY20" fmla="*/ 6355111 h 7755254"/>
              <a:gd name="connsiteX21" fmla="*/ 326349 w 7913172"/>
              <a:gd name="connsiteY21" fmla="*/ 5362046 h 7755254"/>
              <a:gd name="connsiteX22" fmla="*/ 6803861 w 7913172"/>
              <a:gd name="connsiteY22" fmla="*/ 1146802 h 7755254"/>
              <a:gd name="connsiteX23" fmla="*/ 7207071 w 7913172"/>
              <a:gd name="connsiteY23" fmla="*/ 1030662 h 7755254"/>
              <a:gd name="connsiteX24" fmla="*/ 4034333 w 7913172"/>
              <a:gd name="connsiteY24" fmla="*/ 108 h 7755254"/>
              <a:gd name="connsiteX25" fmla="*/ 4624189 w 7913172"/>
              <a:gd name="connsiteY25" fmla="*/ 326348 h 7755254"/>
              <a:gd name="connsiteX26" fmla="*/ 4414085 w 7913172"/>
              <a:gd name="connsiteY26" fmla="*/ 1319413 h 7755254"/>
              <a:gd name="connsiteX27" fmla="*/ 4298855 w 7913172"/>
              <a:gd name="connsiteY27" fmla="*/ 1394400 h 7755254"/>
              <a:gd name="connsiteX28" fmla="*/ 3305787 w 7913172"/>
              <a:gd name="connsiteY28" fmla="*/ 1184298 h 7755254"/>
              <a:gd name="connsiteX29" fmla="*/ 3515891 w 7913172"/>
              <a:gd name="connsiteY29" fmla="*/ 191233 h 7755254"/>
              <a:gd name="connsiteX30" fmla="*/ 3631123 w 7913172"/>
              <a:gd name="connsiteY30" fmla="*/ 116245 h 7755254"/>
              <a:gd name="connsiteX31" fmla="*/ 4034333 w 7913172"/>
              <a:gd name="connsiteY31" fmla="*/ 108 h 7755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913172" h="7755254">
                <a:moveTo>
                  <a:pt x="7140599" y="4158419"/>
                </a:moveTo>
                <a:cubicBezTo>
                  <a:pt x="7370975" y="4162394"/>
                  <a:pt x="7595323" y="4277009"/>
                  <a:pt x="7730457" y="4484662"/>
                </a:cubicBezTo>
                <a:cubicBezTo>
                  <a:pt x="7946665" y="4816907"/>
                  <a:pt x="7852599" y="5261519"/>
                  <a:pt x="7520353" y="5477727"/>
                </a:cubicBezTo>
                <a:lnTo>
                  <a:pt x="4199139" y="7639006"/>
                </a:lnTo>
                <a:cubicBezTo>
                  <a:pt x="3866893" y="7855218"/>
                  <a:pt x="3422283" y="7761150"/>
                  <a:pt x="3206073" y="7428902"/>
                </a:cubicBezTo>
                <a:cubicBezTo>
                  <a:pt x="2989867" y="7096660"/>
                  <a:pt x="3083933" y="6652048"/>
                  <a:pt x="3416175" y="6435841"/>
                </a:cubicBezTo>
                <a:lnTo>
                  <a:pt x="6737391" y="4274559"/>
                </a:lnTo>
                <a:cubicBezTo>
                  <a:pt x="6861981" y="4193482"/>
                  <a:pt x="7002375" y="4156034"/>
                  <a:pt x="7140599" y="4158419"/>
                </a:cubicBezTo>
                <a:close/>
                <a:moveTo>
                  <a:pt x="2313213" y="1223675"/>
                </a:moveTo>
                <a:cubicBezTo>
                  <a:pt x="2543587" y="1227649"/>
                  <a:pt x="2767939" y="1342263"/>
                  <a:pt x="2903069" y="1549918"/>
                </a:cubicBezTo>
                <a:cubicBezTo>
                  <a:pt x="3119279" y="1882163"/>
                  <a:pt x="3025211" y="2326775"/>
                  <a:pt x="2692967" y="2542984"/>
                </a:cubicBezTo>
                <a:lnTo>
                  <a:pt x="1109315" y="3573545"/>
                </a:lnTo>
                <a:cubicBezTo>
                  <a:pt x="777071" y="3789753"/>
                  <a:pt x="332459" y="3695687"/>
                  <a:pt x="116251" y="3363442"/>
                </a:cubicBezTo>
                <a:cubicBezTo>
                  <a:pt x="-99959" y="3031194"/>
                  <a:pt x="-5891" y="2586585"/>
                  <a:pt x="326353" y="2370376"/>
                </a:cubicBezTo>
                <a:lnTo>
                  <a:pt x="1910005" y="1339815"/>
                </a:lnTo>
                <a:cubicBezTo>
                  <a:pt x="2034595" y="1258738"/>
                  <a:pt x="2174987" y="1221290"/>
                  <a:pt x="2313213" y="1223675"/>
                </a:cubicBezTo>
                <a:close/>
                <a:moveTo>
                  <a:pt x="7207071" y="1030662"/>
                </a:moveTo>
                <a:cubicBezTo>
                  <a:pt x="7437445" y="1034637"/>
                  <a:pt x="7661795" y="1149251"/>
                  <a:pt x="7796927" y="1356905"/>
                </a:cubicBezTo>
                <a:cubicBezTo>
                  <a:pt x="8013135" y="1689150"/>
                  <a:pt x="7919069" y="2133762"/>
                  <a:pt x="7586823" y="2349970"/>
                </a:cubicBezTo>
                <a:lnTo>
                  <a:pt x="1109311" y="6565214"/>
                </a:lnTo>
                <a:cubicBezTo>
                  <a:pt x="777067" y="6781423"/>
                  <a:pt x="332455" y="6687356"/>
                  <a:pt x="116247" y="6355111"/>
                </a:cubicBezTo>
                <a:cubicBezTo>
                  <a:pt x="-99963" y="6022866"/>
                  <a:pt x="-5895" y="5578255"/>
                  <a:pt x="326349" y="5362046"/>
                </a:cubicBezTo>
                <a:lnTo>
                  <a:pt x="6803861" y="1146802"/>
                </a:lnTo>
                <a:cubicBezTo>
                  <a:pt x="6928453" y="1065725"/>
                  <a:pt x="7068847" y="1028280"/>
                  <a:pt x="7207071" y="1030662"/>
                </a:cubicBezTo>
                <a:close/>
                <a:moveTo>
                  <a:pt x="4034333" y="108"/>
                </a:moveTo>
                <a:cubicBezTo>
                  <a:pt x="4264705" y="4079"/>
                  <a:pt x="4489057" y="118694"/>
                  <a:pt x="4624189" y="326348"/>
                </a:cubicBezTo>
                <a:cubicBezTo>
                  <a:pt x="4840397" y="658593"/>
                  <a:pt x="4746331" y="1103205"/>
                  <a:pt x="4414085" y="1319413"/>
                </a:cubicBezTo>
                <a:lnTo>
                  <a:pt x="4298855" y="1394400"/>
                </a:lnTo>
                <a:cubicBezTo>
                  <a:pt x="3966607" y="1610610"/>
                  <a:pt x="3521995" y="1516543"/>
                  <a:pt x="3305787" y="1184298"/>
                </a:cubicBezTo>
                <a:cubicBezTo>
                  <a:pt x="3089579" y="852053"/>
                  <a:pt x="3183645" y="407441"/>
                  <a:pt x="3515891" y="191233"/>
                </a:cubicBezTo>
                <a:lnTo>
                  <a:pt x="3631123" y="116245"/>
                </a:lnTo>
                <a:cubicBezTo>
                  <a:pt x="3755713" y="35167"/>
                  <a:pt x="3896109" y="-2279"/>
                  <a:pt x="4034333" y="10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8CB178E1-EFD8-4F87-AA81-5CED3158367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5234" y="546126"/>
            <a:ext cx="10871709" cy="969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733" b="1">
                <a:solidFill>
                  <a:schemeClr val="bg2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CEEB7E-7F5D-48C1-BD0E-873E5F4BAB72}"/>
              </a:ext>
            </a:extLst>
          </p:cNvPr>
          <p:cNvGrpSpPr/>
          <p:nvPr userDrawn="1"/>
        </p:nvGrpSpPr>
        <p:grpSpPr>
          <a:xfrm>
            <a:off x="625233" y="308172"/>
            <a:ext cx="505427" cy="73563"/>
            <a:chOff x="4098231" y="3046837"/>
            <a:chExt cx="2589659" cy="376915"/>
          </a:xfrm>
        </p:grpSpPr>
        <p:sp>
          <p:nvSpPr>
            <p:cNvPr id="6" name="Rounded Rectangle 29">
              <a:extLst>
                <a:ext uri="{FF2B5EF4-FFF2-40B4-BE49-F238E27FC236}">
                  <a16:creationId xmlns:a16="http://schemas.microsoft.com/office/drawing/2014/main" id="{74A2D9DD-3292-4E3A-84CB-F1431A2C1629}"/>
                </a:ext>
              </a:extLst>
            </p:cNvPr>
            <p:cNvSpPr/>
            <p:nvPr/>
          </p:nvSpPr>
          <p:spPr>
            <a:xfrm rot="5400000">
              <a:off x="4859980" y="2285094"/>
              <a:ext cx="376909" cy="190040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  <p:sp>
          <p:nvSpPr>
            <p:cNvPr id="7" name="Rounded Rectangle 30">
              <a:extLst>
                <a:ext uri="{FF2B5EF4-FFF2-40B4-BE49-F238E27FC236}">
                  <a16:creationId xmlns:a16="http://schemas.microsoft.com/office/drawing/2014/main" id="{1DA6A1B3-A14C-4D96-BC6B-CF27484A1927}"/>
                </a:ext>
              </a:extLst>
            </p:cNvPr>
            <p:cNvSpPr/>
            <p:nvPr/>
          </p:nvSpPr>
          <p:spPr>
            <a:xfrm rot="5400000">
              <a:off x="6292919" y="3028780"/>
              <a:ext cx="376913" cy="4130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</p:grpSp>
    </p:spTree>
    <p:extLst>
      <p:ext uri="{BB962C8B-B14F-4D97-AF65-F5344CB8AC3E}">
        <p14:creationId xmlns:p14="http://schemas.microsoft.com/office/powerpoint/2010/main" val="18874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0"/>
          </p:nvPr>
        </p:nvSpPr>
        <p:spPr>
          <a:xfrm>
            <a:off x="817689" y="4643066"/>
            <a:ext cx="2569803" cy="1200885"/>
          </a:xfrm>
          <a:custGeom>
            <a:avLst/>
            <a:gdLst>
              <a:gd name="connsiteX0" fmla="*/ 1200886 w 5140275"/>
              <a:gd name="connsiteY0" fmla="*/ 0 h 2401770"/>
              <a:gd name="connsiteX1" fmla="*/ 3939390 w 5140275"/>
              <a:gd name="connsiteY1" fmla="*/ 0 h 2401770"/>
              <a:gd name="connsiteX2" fmla="*/ 5140275 w 5140275"/>
              <a:gd name="connsiteY2" fmla="*/ 1200884 h 2401770"/>
              <a:gd name="connsiteX3" fmla="*/ 3939390 w 5140275"/>
              <a:gd name="connsiteY3" fmla="*/ 2401770 h 2401770"/>
              <a:gd name="connsiteX4" fmla="*/ 1200885 w 5140275"/>
              <a:gd name="connsiteY4" fmla="*/ 2401768 h 2401770"/>
              <a:gd name="connsiteX5" fmla="*/ 0 w 5140275"/>
              <a:gd name="connsiteY5" fmla="*/ 1200884 h 2401770"/>
              <a:gd name="connsiteX6" fmla="*/ 1 w 5140275"/>
              <a:gd name="connsiteY6" fmla="*/ 1200884 h 2401770"/>
              <a:gd name="connsiteX7" fmla="*/ 1200886 w 5140275"/>
              <a:gd name="connsiteY7" fmla="*/ 0 h 240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0275" h="2401770">
                <a:moveTo>
                  <a:pt x="1200886" y="0"/>
                </a:moveTo>
                <a:lnTo>
                  <a:pt x="3939390" y="0"/>
                </a:lnTo>
                <a:cubicBezTo>
                  <a:pt x="4602620" y="0"/>
                  <a:pt x="5140275" y="537654"/>
                  <a:pt x="5140275" y="1200884"/>
                </a:cubicBezTo>
                <a:cubicBezTo>
                  <a:pt x="5140275" y="1864114"/>
                  <a:pt x="4602620" y="2401770"/>
                  <a:pt x="3939390" y="2401770"/>
                </a:cubicBezTo>
                <a:cubicBezTo>
                  <a:pt x="3026555" y="2401770"/>
                  <a:pt x="2113720" y="2401768"/>
                  <a:pt x="1200885" y="2401768"/>
                </a:cubicBezTo>
                <a:cubicBezTo>
                  <a:pt x="537655" y="2401768"/>
                  <a:pt x="0" y="1864114"/>
                  <a:pt x="0" y="1200884"/>
                </a:cubicBezTo>
                <a:lnTo>
                  <a:pt x="1" y="1200884"/>
                </a:lnTo>
                <a:cubicBezTo>
                  <a:pt x="1" y="537654"/>
                  <a:pt x="537656" y="0"/>
                  <a:pt x="12008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1"/>
          </p:nvPr>
        </p:nvSpPr>
        <p:spPr>
          <a:xfrm>
            <a:off x="3833049" y="4643068"/>
            <a:ext cx="1315780" cy="1200888"/>
          </a:xfrm>
          <a:custGeom>
            <a:avLst/>
            <a:gdLst>
              <a:gd name="connsiteX0" fmla="*/ 1200888 w 2631903"/>
              <a:gd name="connsiteY0" fmla="*/ 0 h 2401776"/>
              <a:gd name="connsiteX1" fmla="*/ 1431015 w 2631903"/>
              <a:gd name="connsiteY1" fmla="*/ 0 h 2401776"/>
              <a:gd name="connsiteX2" fmla="*/ 2631903 w 2631903"/>
              <a:gd name="connsiteY2" fmla="*/ 1200888 h 2401776"/>
              <a:gd name="connsiteX3" fmla="*/ 1431015 w 2631903"/>
              <a:gd name="connsiteY3" fmla="*/ 2401776 h 2401776"/>
              <a:gd name="connsiteX4" fmla="*/ 1200887 w 2631903"/>
              <a:gd name="connsiteY4" fmla="*/ 2401775 h 2401776"/>
              <a:gd name="connsiteX5" fmla="*/ 0 w 2631903"/>
              <a:gd name="connsiteY5" fmla="*/ 1200887 h 2401776"/>
              <a:gd name="connsiteX6" fmla="*/ 1 w 2631903"/>
              <a:gd name="connsiteY6" fmla="*/ 1200888 h 2401776"/>
              <a:gd name="connsiteX7" fmla="*/ 1200888 w 2631903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3" h="2401776">
                <a:moveTo>
                  <a:pt x="1200888" y="0"/>
                </a:moveTo>
                <a:lnTo>
                  <a:pt x="1431015" y="0"/>
                </a:lnTo>
                <a:cubicBezTo>
                  <a:pt x="2094247" y="0"/>
                  <a:pt x="2631903" y="537656"/>
                  <a:pt x="2631903" y="1200888"/>
                </a:cubicBezTo>
                <a:cubicBezTo>
                  <a:pt x="2631903" y="1864120"/>
                  <a:pt x="2094247" y="2401776"/>
                  <a:pt x="1431015" y="2401776"/>
                </a:cubicBezTo>
                <a:cubicBezTo>
                  <a:pt x="1354306" y="2401776"/>
                  <a:pt x="1277596" y="2401775"/>
                  <a:pt x="1200887" y="2401775"/>
                </a:cubicBezTo>
                <a:cubicBezTo>
                  <a:pt x="537655" y="2401775"/>
                  <a:pt x="0" y="1864119"/>
                  <a:pt x="0" y="1200887"/>
                </a:cubicBezTo>
                <a:lnTo>
                  <a:pt x="1" y="1200888"/>
                </a:lnTo>
                <a:cubicBezTo>
                  <a:pt x="1" y="537656"/>
                  <a:pt x="537656" y="0"/>
                  <a:pt x="1200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2579027" y="2958804"/>
            <a:ext cx="2569803" cy="1200885"/>
          </a:xfrm>
          <a:custGeom>
            <a:avLst/>
            <a:gdLst>
              <a:gd name="connsiteX0" fmla="*/ 1200886 w 5140275"/>
              <a:gd name="connsiteY0" fmla="*/ 0 h 2401770"/>
              <a:gd name="connsiteX1" fmla="*/ 3939389 w 5140275"/>
              <a:gd name="connsiteY1" fmla="*/ 0 h 2401770"/>
              <a:gd name="connsiteX2" fmla="*/ 5140275 w 5140275"/>
              <a:gd name="connsiteY2" fmla="*/ 1200885 h 2401770"/>
              <a:gd name="connsiteX3" fmla="*/ 3939389 w 5140275"/>
              <a:gd name="connsiteY3" fmla="*/ 2401770 h 2401770"/>
              <a:gd name="connsiteX4" fmla="*/ 1200885 w 5140275"/>
              <a:gd name="connsiteY4" fmla="*/ 2401769 h 2401770"/>
              <a:gd name="connsiteX5" fmla="*/ 0 w 5140275"/>
              <a:gd name="connsiteY5" fmla="*/ 1200884 h 2401770"/>
              <a:gd name="connsiteX6" fmla="*/ 1 w 5140275"/>
              <a:gd name="connsiteY6" fmla="*/ 1200885 h 2401770"/>
              <a:gd name="connsiteX7" fmla="*/ 1200886 w 5140275"/>
              <a:gd name="connsiteY7" fmla="*/ 0 h 240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0275" h="2401770">
                <a:moveTo>
                  <a:pt x="1200886" y="0"/>
                </a:moveTo>
                <a:lnTo>
                  <a:pt x="3939389" y="0"/>
                </a:lnTo>
                <a:cubicBezTo>
                  <a:pt x="4602619" y="0"/>
                  <a:pt x="5140275" y="537655"/>
                  <a:pt x="5140275" y="1200885"/>
                </a:cubicBezTo>
                <a:cubicBezTo>
                  <a:pt x="5140275" y="1864115"/>
                  <a:pt x="4602619" y="2401770"/>
                  <a:pt x="3939389" y="2401770"/>
                </a:cubicBezTo>
                <a:cubicBezTo>
                  <a:pt x="3026555" y="2401770"/>
                  <a:pt x="2113720" y="2401769"/>
                  <a:pt x="1200885" y="2401769"/>
                </a:cubicBezTo>
                <a:cubicBezTo>
                  <a:pt x="537655" y="2401769"/>
                  <a:pt x="0" y="1864114"/>
                  <a:pt x="0" y="1200884"/>
                </a:cubicBezTo>
                <a:lnTo>
                  <a:pt x="1" y="1200885"/>
                </a:lnTo>
                <a:cubicBezTo>
                  <a:pt x="1" y="537655"/>
                  <a:pt x="537656" y="0"/>
                  <a:pt x="12008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5594384" y="2958805"/>
            <a:ext cx="1315781" cy="1200888"/>
          </a:xfrm>
          <a:custGeom>
            <a:avLst/>
            <a:gdLst>
              <a:gd name="connsiteX0" fmla="*/ 1200889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8 w 2631904"/>
              <a:gd name="connsiteY4" fmla="*/ 2401775 h 2401776"/>
              <a:gd name="connsiteX5" fmla="*/ 0 w 2631904"/>
              <a:gd name="connsiteY5" fmla="*/ 1200887 h 2401776"/>
              <a:gd name="connsiteX6" fmla="*/ 1 w 2631904"/>
              <a:gd name="connsiteY6" fmla="*/ 1200888 h 2401776"/>
              <a:gd name="connsiteX7" fmla="*/ 1200889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9" y="0"/>
                </a:moveTo>
                <a:lnTo>
                  <a:pt x="1431016" y="0"/>
                </a:lnTo>
                <a:cubicBezTo>
                  <a:pt x="2094248" y="0"/>
                  <a:pt x="2631904" y="537656"/>
                  <a:pt x="2631904" y="1200888"/>
                </a:cubicBezTo>
                <a:cubicBezTo>
                  <a:pt x="2631904" y="1864120"/>
                  <a:pt x="2094248" y="2401776"/>
                  <a:pt x="1431016" y="2401776"/>
                </a:cubicBezTo>
                <a:cubicBezTo>
                  <a:pt x="1354307" y="2401776"/>
                  <a:pt x="1277597" y="2401775"/>
                  <a:pt x="1200888" y="2401775"/>
                </a:cubicBezTo>
                <a:cubicBezTo>
                  <a:pt x="537656" y="2401775"/>
                  <a:pt x="0" y="1864119"/>
                  <a:pt x="0" y="1200887"/>
                </a:cubicBezTo>
                <a:lnTo>
                  <a:pt x="1" y="1200888"/>
                </a:lnTo>
                <a:cubicBezTo>
                  <a:pt x="1" y="537656"/>
                  <a:pt x="537657" y="0"/>
                  <a:pt x="1200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334119" y="1285492"/>
            <a:ext cx="2569803" cy="1200885"/>
          </a:xfrm>
          <a:custGeom>
            <a:avLst/>
            <a:gdLst>
              <a:gd name="connsiteX0" fmla="*/ 0 w 5140274"/>
              <a:gd name="connsiteY0" fmla="*/ 1200884 h 2401770"/>
              <a:gd name="connsiteX1" fmla="*/ 0 w 5140274"/>
              <a:gd name="connsiteY1" fmla="*/ 1200884 h 2401770"/>
              <a:gd name="connsiteX2" fmla="*/ 0 w 5140274"/>
              <a:gd name="connsiteY2" fmla="*/ 1200885 h 2401770"/>
              <a:gd name="connsiteX3" fmla="*/ 1200886 w 5140274"/>
              <a:gd name="connsiteY3" fmla="*/ 0 h 2401770"/>
              <a:gd name="connsiteX4" fmla="*/ 3939390 w 5140274"/>
              <a:gd name="connsiteY4" fmla="*/ 0 h 2401770"/>
              <a:gd name="connsiteX5" fmla="*/ 5140274 w 5140274"/>
              <a:gd name="connsiteY5" fmla="*/ 1200885 h 2401770"/>
              <a:gd name="connsiteX6" fmla="*/ 3939390 w 5140274"/>
              <a:gd name="connsiteY6" fmla="*/ 2401770 h 2401770"/>
              <a:gd name="connsiteX7" fmla="*/ 1200884 w 5140274"/>
              <a:gd name="connsiteY7" fmla="*/ 2401769 h 2401770"/>
              <a:gd name="connsiteX8" fmla="*/ 24398 w 5140274"/>
              <a:gd name="connsiteY8" fmla="*/ 1442904 h 2401770"/>
              <a:gd name="connsiteX9" fmla="*/ 0 w 5140274"/>
              <a:gd name="connsiteY9" fmla="*/ 1200884 h 2401770"/>
              <a:gd name="connsiteX10" fmla="*/ 24398 w 5140274"/>
              <a:gd name="connsiteY10" fmla="*/ 958865 h 2401770"/>
              <a:gd name="connsiteX11" fmla="*/ 1200886 w 5140274"/>
              <a:gd name="connsiteY11" fmla="*/ 0 h 240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40274" h="2401770">
                <a:moveTo>
                  <a:pt x="0" y="1200884"/>
                </a:moveTo>
                <a:lnTo>
                  <a:pt x="0" y="1200884"/>
                </a:lnTo>
                <a:lnTo>
                  <a:pt x="0" y="1200885"/>
                </a:lnTo>
                <a:close/>
                <a:moveTo>
                  <a:pt x="1200886" y="0"/>
                </a:moveTo>
                <a:lnTo>
                  <a:pt x="3939390" y="0"/>
                </a:lnTo>
                <a:cubicBezTo>
                  <a:pt x="4602620" y="0"/>
                  <a:pt x="5140274" y="537655"/>
                  <a:pt x="5140274" y="1200885"/>
                </a:cubicBezTo>
                <a:cubicBezTo>
                  <a:pt x="5140274" y="1864115"/>
                  <a:pt x="4602620" y="2401770"/>
                  <a:pt x="3939390" y="2401770"/>
                </a:cubicBezTo>
                <a:cubicBezTo>
                  <a:pt x="3026554" y="2401770"/>
                  <a:pt x="2113720" y="2401769"/>
                  <a:pt x="1200884" y="2401769"/>
                </a:cubicBezTo>
                <a:cubicBezTo>
                  <a:pt x="620558" y="2401769"/>
                  <a:pt x="136376" y="1990127"/>
                  <a:pt x="24398" y="1442904"/>
                </a:cubicBezTo>
                <a:lnTo>
                  <a:pt x="0" y="1200884"/>
                </a:lnTo>
                <a:lnTo>
                  <a:pt x="24398" y="958865"/>
                </a:lnTo>
                <a:cubicBezTo>
                  <a:pt x="136376" y="411642"/>
                  <a:pt x="620560" y="0"/>
                  <a:pt x="12008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7349476" y="1285493"/>
            <a:ext cx="1315781" cy="1200888"/>
          </a:xfrm>
          <a:custGeom>
            <a:avLst/>
            <a:gdLst>
              <a:gd name="connsiteX0" fmla="*/ 1200889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8 w 2631904"/>
              <a:gd name="connsiteY4" fmla="*/ 2401775 h 2401776"/>
              <a:gd name="connsiteX5" fmla="*/ 0 w 2631904"/>
              <a:gd name="connsiteY5" fmla="*/ 1200887 h 2401776"/>
              <a:gd name="connsiteX6" fmla="*/ 1 w 2631904"/>
              <a:gd name="connsiteY6" fmla="*/ 1200888 h 2401776"/>
              <a:gd name="connsiteX7" fmla="*/ 1200889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9" y="0"/>
                </a:moveTo>
                <a:lnTo>
                  <a:pt x="1431016" y="0"/>
                </a:lnTo>
                <a:cubicBezTo>
                  <a:pt x="2094248" y="0"/>
                  <a:pt x="2631904" y="537656"/>
                  <a:pt x="2631904" y="1200888"/>
                </a:cubicBezTo>
                <a:cubicBezTo>
                  <a:pt x="2631904" y="1864120"/>
                  <a:pt x="2094248" y="2401776"/>
                  <a:pt x="1431016" y="2401776"/>
                </a:cubicBezTo>
                <a:cubicBezTo>
                  <a:pt x="1354307" y="2401776"/>
                  <a:pt x="1277597" y="2401775"/>
                  <a:pt x="1200888" y="2401775"/>
                </a:cubicBezTo>
                <a:cubicBezTo>
                  <a:pt x="537656" y="2401775"/>
                  <a:pt x="0" y="1864120"/>
                  <a:pt x="0" y="1200887"/>
                </a:cubicBezTo>
                <a:lnTo>
                  <a:pt x="1" y="1200888"/>
                </a:lnTo>
                <a:cubicBezTo>
                  <a:pt x="1" y="537656"/>
                  <a:pt x="537657" y="0"/>
                  <a:pt x="1200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59941E78-0ED7-46E0-9A51-88FD9240027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5280" y="548642"/>
            <a:ext cx="3825241" cy="1200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2667" b="1">
                <a:solidFill>
                  <a:schemeClr val="bg2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06B30A-F88F-4F32-B4D8-A4AA35484F36}"/>
              </a:ext>
            </a:extLst>
          </p:cNvPr>
          <p:cNvGrpSpPr/>
          <p:nvPr userDrawn="1"/>
        </p:nvGrpSpPr>
        <p:grpSpPr>
          <a:xfrm>
            <a:off x="625233" y="308172"/>
            <a:ext cx="505427" cy="73563"/>
            <a:chOff x="4098231" y="3046837"/>
            <a:chExt cx="2589659" cy="376915"/>
          </a:xfrm>
        </p:grpSpPr>
        <p:sp>
          <p:nvSpPr>
            <p:cNvPr id="10" name="Rounded Rectangle 29">
              <a:extLst>
                <a:ext uri="{FF2B5EF4-FFF2-40B4-BE49-F238E27FC236}">
                  <a16:creationId xmlns:a16="http://schemas.microsoft.com/office/drawing/2014/main" id="{EC784C05-F7FA-4E0B-BA36-304F81EC6731}"/>
                </a:ext>
              </a:extLst>
            </p:cNvPr>
            <p:cNvSpPr/>
            <p:nvPr/>
          </p:nvSpPr>
          <p:spPr>
            <a:xfrm rot="5400000">
              <a:off x="4859980" y="2285094"/>
              <a:ext cx="376909" cy="190040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  <p:sp>
          <p:nvSpPr>
            <p:cNvPr id="11" name="Rounded Rectangle 30">
              <a:extLst>
                <a:ext uri="{FF2B5EF4-FFF2-40B4-BE49-F238E27FC236}">
                  <a16:creationId xmlns:a16="http://schemas.microsoft.com/office/drawing/2014/main" id="{2F9F6839-A1DC-4530-9038-0B9E4FB1AF80}"/>
                </a:ext>
              </a:extLst>
            </p:cNvPr>
            <p:cNvSpPr/>
            <p:nvPr/>
          </p:nvSpPr>
          <p:spPr>
            <a:xfrm rot="5400000">
              <a:off x="6292919" y="3028780"/>
              <a:ext cx="376913" cy="4130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</p:grpSp>
    </p:spTree>
    <p:extLst>
      <p:ext uri="{BB962C8B-B14F-4D97-AF65-F5344CB8AC3E}">
        <p14:creationId xmlns:p14="http://schemas.microsoft.com/office/powerpoint/2010/main" val="41527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/>
          <p:cNvSpPr>
            <a:spLocks noGrp="1"/>
          </p:cNvSpPr>
          <p:nvPr>
            <p:ph type="pic" sz="quarter" idx="10"/>
          </p:nvPr>
        </p:nvSpPr>
        <p:spPr>
          <a:xfrm>
            <a:off x="4912238" y="4953975"/>
            <a:ext cx="1315781" cy="1200888"/>
          </a:xfrm>
          <a:custGeom>
            <a:avLst/>
            <a:gdLst>
              <a:gd name="connsiteX0" fmla="*/ 1200889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8 w 2631904"/>
              <a:gd name="connsiteY4" fmla="*/ 2401775 h 2401776"/>
              <a:gd name="connsiteX5" fmla="*/ 0 w 2631904"/>
              <a:gd name="connsiteY5" fmla="*/ 1200887 h 2401776"/>
              <a:gd name="connsiteX6" fmla="*/ 1 w 2631904"/>
              <a:gd name="connsiteY6" fmla="*/ 1200888 h 2401776"/>
              <a:gd name="connsiteX7" fmla="*/ 1200889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9" y="0"/>
                </a:moveTo>
                <a:lnTo>
                  <a:pt x="1431016" y="0"/>
                </a:lnTo>
                <a:cubicBezTo>
                  <a:pt x="2094248" y="0"/>
                  <a:pt x="2631904" y="537656"/>
                  <a:pt x="2631904" y="1200888"/>
                </a:cubicBezTo>
                <a:cubicBezTo>
                  <a:pt x="2631904" y="1864120"/>
                  <a:pt x="2094248" y="2401776"/>
                  <a:pt x="1431016" y="2401776"/>
                </a:cubicBezTo>
                <a:cubicBezTo>
                  <a:pt x="1354307" y="2401776"/>
                  <a:pt x="1277597" y="2401775"/>
                  <a:pt x="1200888" y="2401775"/>
                </a:cubicBezTo>
                <a:cubicBezTo>
                  <a:pt x="537656" y="2401775"/>
                  <a:pt x="0" y="1864119"/>
                  <a:pt x="0" y="1200887"/>
                </a:cubicBezTo>
                <a:lnTo>
                  <a:pt x="1" y="1200888"/>
                </a:lnTo>
                <a:cubicBezTo>
                  <a:pt x="1" y="537656"/>
                  <a:pt x="537657" y="0"/>
                  <a:pt x="1200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1"/>
          </p:nvPr>
        </p:nvSpPr>
        <p:spPr>
          <a:xfrm>
            <a:off x="1036176" y="4953975"/>
            <a:ext cx="1315781" cy="1200888"/>
          </a:xfrm>
          <a:custGeom>
            <a:avLst/>
            <a:gdLst>
              <a:gd name="connsiteX0" fmla="*/ 1200888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7 w 2631904"/>
              <a:gd name="connsiteY4" fmla="*/ 2401775 h 2401776"/>
              <a:gd name="connsiteX5" fmla="*/ 0 w 2631904"/>
              <a:gd name="connsiteY5" fmla="*/ 1200887 h 2401776"/>
              <a:gd name="connsiteX6" fmla="*/ 0 w 2631904"/>
              <a:gd name="connsiteY6" fmla="*/ 1200888 h 2401776"/>
              <a:gd name="connsiteX7" fmla="*/ 1200888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8" y="0"/>
                </a:moveTo>
                <a:lnTo>
                  <a:pt x="1431016" y="0"/>
                </a:lnTo>
                <a:cubicBezTo>
                  <a:pt x="2094247" y="0"/>
                  <a:pt x="2631904" y="537656"/>
                  <a:pt x="2631904" y="1200888"/>
                </a:cubicBezTo>
                <a:cubicBezTo>
                  <a:pt x="2631904" y="1864120"/>
                  <a:pt x="2094247" y="2401776"/>
                  <a:pt x="1431016" y="2401776"/>
                </a:cubicBezTo>
                <a:cubicBezTo>
                  <a:pt x="1354306" y="2401776"/>
                  <a:pt x="1277596" y="2401775"/>
                  <a:pt x="1200887" y="2401775"/>
                </a:cubicBezTo>
                <a:cubicBezTo>
                  <a:pt x="537656" y="2401775"/>
                  <a:pt x="0" y="1864119"/>
                  <a:pt x="0" y="1200887"/>
                </a:cubicBezTo>
                <a:lnTo>
                  <a:pt x="0" y="1200888"/>
                </a:lnTo>
                <a:cubicBezTo>
                  <a:pt x="0" y="537656"/>
                  <a:pt x="537657" y="0"/>
                  <a:pt x="1200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3"/>
          </p:nvPr>
        </p:nvSpPr>
        <p:spPr>
          <a:xfrm>
            <a:off x="4912238" y="3027207"/>
            <a:ext cx="1315781" cy="1200888"/>
          </a:xfrm>
          <a:custGeom>
            <a:avLst/>
            <a:gdLst>
              <a:gd name="connsiteX0" fmla="*/ 1200889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8 w 2631904"/>
              <a:gd name="connsiteY4" fmla="*/ 2401775 h 2401776"/>
              <a:gd name="connsiteX5" fmla="*/ 0 w 2631904"/>
              <a:gd name="connsiteY5" fmla="*/ 1200887 h 2401776"/>
              <a:gd name="connsiteX6" fmla="*/ 1 w 2631904"/>
              <a:gd name="connsiteY6" fmla="*/ 1200888 h 2401776"/>
              <a:gd name="connsiteX7" fmla="*/ 1200889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9" y="0"/>
                </a:moveTo>
                <a:lnTo>
                  <a:pt x="1431016" y="0"/>
                </a:lnTo>
                <a:cubicBezTo>
                  <a:pt x="2094248" y="0"/>
                  <a:pt x="2631904" y="537656"/>
                  <a:pt x="2631904" y="1200888"/>
                </a:cubicBezTo>
                <a:cubicBezTo>
                  <a:pt x="2631904" y="1864120"/>
                  <a:pt x="2094248" y="2401776"/>
                  <a:pt x="1431016" y="2401776"/>
                </a:cubicBezTo>
                <a:cubicBezTo>
                  <a:pt x="1354307" y="2401776"/>
                  <a:pt x="1277597" y="2401775"/>
                  <a:pt x="1200888" y="2401775"/>
                </a:cubicBezTo>
                <a:cubicBezTo>
                  <a:pt x="537656" y="2401775"/>
                  <a:pt x="0" y="1864119"/>
                  <a:pt x="0" y="1200887"/>
                </a:cubicBezTo>
                <a:lnTo>
                  <a:pt x="1" y="1200888"/>
                </a:lnTo>
                <a:cubicBezTo>
                  <a:pt x="1" y="537656"/>
                  <a:pt x="537657" y="0"/>
                  <a:pt x="1200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4"/>
          </p:nvPr>
        </p:nvSpPr>
        <p:spPr>
          <a:xfrm>
            <a:off x="1036176" y="3027207"/>
            <a:ext cx="1315781" cy="1200888"/>
          </a:xfrm>
          <a:custGeom>
            <a:avLst/>
            <a:gdLst>
              <a:gd name="connsiteX0" fmla="*/ 1200888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7 w 2631904"/>
              <a:gd name="connsiteY4" fmla="*/ 2401775 h 2401776"/>
              <a:gd name="connsiteX5" fmla="*/ 0 w 2631904"/>
              <a:gd name="connsiteY5" fmla="*/ 1200887 h 2401776"/>
              <a:gd name="connsiteX6" fmla="*/ 0 w 2631904"/>
              <a:gd name="connsiteY6" fmla="*/ 1200888 h 2401776"/>
              <a:gd name="connsiteX7" fmla="*/ 1200888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8" y="0"/>
                </a:moveTo>
                <a:lnTo>
                  <a:pt x="1431016" y="0"/>
                </a:lnTo>
                <a:cubicBezTo>
                  <a:pt x="2094247" y="0"/>
                  <a:pt x="2631904" y="537656"/>
                  <a:pt x="2631904" y="1200888"/>
                </a:cubicBezTo>
                <a:cubicBezTo>
                  <a:pt x="2631904" y="1864120"/>
                  <a:pt x="2094247" y="2401776"/>
                  <a:pt x="1431016" y="2401776"/>
                </a:cubicBezTo>
                <a:cubicBezTo>
                  <a:pt x="1354306" y="2401776"/>
                  <a:pt x="1277596" y="2401775"/>
                  <a:pt x="1200887" y="2401775"/>
                </a:cubicBezTo>
                <a:cubicBezTo>
                  <a:pt x="537656" y="2401775"/>
                  <a:pt x="0" y="1864119"/>
                  <a:pt x="0" y="1200887"/>
                </a:cubicBezTo>
                <a:lnTo>
                  <a:pt x="0" y="1200888"/>
                </a:lnTo>
                <a:cubicBezTo>
                  <a:pt x="0" y="537656"/>
                  <a:pt x="537657" y="0"/>
                  <a:pt x="1200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5"/>
          </p:nvPr>
        </p:nvSpPr>
        <p:spPr>
          <a:xfrm>
            <a:off x="4912238" y="1100436"/>
            <a:ext cx="1315781" cy="1200888"/>
          </a:xfrm>
          <a:custGeom>
            <a:avLst/>
            <a:gdLst>
              <a:gd name="connsiteX0" fmla="*/ 1200889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8 w 2631904"/>
              <a:gd name="connsiteY4" fmla="*/ 2401775 h 2401776"/>
              <a:gd name="connsiteX5" fmla="*/ 0 w 2631904"/>
              <a:gd name="connsiteY5" fmla="*/ 1200887 h 2401776"/>
              <a:gd name="connsiteX6" fmla="*/ 1 w 2631904"/>
              <a:gd name="connsiteY6" fmla="*/ 1200888 h 2401776"/>
              <a:gd name="connsiteX7" fmla="*/ 1200889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9" y="0"/>
                </a:moveTo>
                <a:lnTo>
                  <a:pt x="1431016" y="0"/>
                </a:lnTo>
                <a:cubicBezTo>
                  <a:pt x="2094248" y="0"/>
                  <a:pt x="2631904" y="537656"/>
                  <a:pt x="2631904" y="1200888"/>
                </a:cubicBezTo>
                <a:cubicBezTo>
                  <a:pt x="2631904" y="1864120"/>
                  <a:pt x="2094248" y="2401776"/>
                  <a:pt x="1431016" y="2401776"/>
                </a:cubicBezTo>
                <a:cubicBezTo>
                  <a:pt x="1354307" y="2401776"/>
                  <a:pt x="1277597" y="2401775"/>
                  <a:pt x="1200888" y="2401775"/>
                </a:cubicBezTo>
                <a:cubicBezTo>
                  <a:pt x="537656" y="2401775"/>
                  <a:pt x="0" y="1864119"/>
                  <a:pt x="0" y="1200887"/>
                </a:cubicBezTo>
                <a:lnTo>
                  <a:pt x="1" y="1200888"/>
                </a:lnTo>
                <a:cubicBezTo>
                  <a:pt x="1" y="537656"/>
                  <a:pt x="537657" y="0"/>
                  <a:pt x="12008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6"/>
          </p:nvPr>
        </p:nvSpPr>
        <p:spPr>
          <a:xfrm>
            <a:off x="1036176" y="1100436"/>
            <a:ext cx="1315781" cy="1200888"/>
          </a:xfrm>
          <a:custGeom>
            <a:avLst/>
            <a:gdLst>
              <a:gd name="connsiteX0" fmla="*/ 1200888 w 2631904"/>
              <a:gd name="connsiteY0" fmla="*/ 0 h 2401776"/>
              <a:gd name="connsiteX1" fmla="*/ 1431016 w 2631904"/>
              <a:gd name="connsiteY1" fmla="*/ 0 h 2401776"/>
              <a:gd name="connsiteX2" fmla="*/ 2631904 w 2631904"/>
              <a:gd name="connsiteY2" fmla="*/ 1200888 h 2401776"/>
              <a:gd name="connsiteX3" fmla="*/ 1431016 w 2631904"/>
              <a:gd name="connsiteY3" fmla="*/ 2401776 h 2401776"/>
              <a:gd name="connsiteX4" fmla="*/ 1200887 w 2631904"/>
              <a:gd name="connsiteY4" fmla="*/ 2401775 h 2401776"/>
              <a:gd name="connsiteX5" fmla="*/ 0 w 2631904"/>
              <a:gd name="connsiteY5" fmla="*/ 1200887 h 2401776"/>
              <a:gd name="connsiteX6" fmla="*/ 0 w 2631904"/>
              <a:gd name="connsiteY6" fmla="*/ 1200888 h 2401776"/>
              <a:gd name="connsiteX7" fmla="*/ 1200888 w 2631904"/>
              <a:gd name="connsiteY7" fmla="*/ 0 h 2401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1904" h="2401776">
                <a:moveTo>
                  <a:pt x="1200888" y="0"/>
                </a:moveTo>
                <a:lnTo>
                  <a:pt x="1431016" y="0"/>
                </a:lnTo>
                <a:cubicBezTo>
                  <a:pt x="2094247" y="0"/>
                  <a:pt x="2631904" y="537656"/>
                  <a:pt x="2631904" y="1200888"/>
                </a:cubicBezTo>
                <a:cubicBezTo>
                  <a:pt x="2631904" y="1864120"/>
                  <a:pt x="2094247" y="2401776"/>
                  <a:pt x="1431016" y="2401776"/>
                </a:cubicBezTo>
                <a:cubicBezTo>
                  <a:pt x="1354306" y="2401776"/>
                  <a:pt x="1277596" y="2401775"/>
                  <a:pt x="1200887" y="2401775"/>
                </a:cubicBezTo>
                <a:cubicBezTo>
                  <a:pt x="537656" y="2401775"/>
                  <a:pt x="0" y="1864119"/>
                  <a:pt x="0" y="1200887"/>
                </a:cubicBezTo>
                <a:lnTo>
                  <a:pt x="0" y="1200888"/>
                </a:lnTo>
                <a:cubicBezTo>
                  <a:pt x="0" y="537656"/>
                  <a:pt x="537657" y="0"/>
                  <a:pt x="12008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9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9">
            <a:extLst>
              <a:ext uri="{FF2B5EF4-FFF2-40B4-BE49-F238E27FC236}">
                <a16:creationId xmlns:a16="http://schemas.microsoft.com/office/drawing/2014/main" id="{F39BD5AA-CB0A-4CF7-A706-F0483BA68E20}"/>
              </a:ext>
            </a:extLst>
          </p:cNvPr>
          <p:cNvSpPr/>
          <p:nvPr userDrawn="1"/>
        </p:nvSpPr>
        <p:spPr>
          <a:xfrm rot="5400000">
            <a:off x="7051432" y="-485213"/>
            <a:ext cx="1403437" cy="10598125"/>
          </a:xfrm>
          <a:prstGeom prst="roundRect">
            <a:avLst>
              <a:gd name="adj" fmla="val 5000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29316-95D4-477A-A9E4-52160B55DEFE}"/>
              </a:ext>
            </a:extLst>
          </p:cNvPr>
          <p:cNvSpPr/>
          <p:nvPr userDrawn="1"/>
        </p:nvSpPr>
        <p:spPr>
          <a:xfrm>
            <a:off x="0" y="5667643"/>
            <a:ext cx="12192000" cy="66393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89"/>
          </a:p>
        </p:txBody>
      </p:sp>
      <p:sp>
        <p:nvSpPr>
          <p:cNvPr id="104858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628726" y="5774069"/>
            <a:ext cx="8248852" cy="45108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 dirty="0"/>
              <a:t>Как Вас зовут?</a:t>
            </a:r>
          </a:p>
        </p:txBody>
      </p:sp>
      <p:sp>
        <p:nvSpPr>
          <p:cNvPr id="104858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24464" y="4330111"/>
            <a:ext cx="8653112" cy="105877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О чем вы расскажете сегодня?</a:t>
            </a:r>
          </a:p>
        </p:txBody>
      </p:sp>
      <p:sp>
        <p:nvSpPr>
          <p:cNvPr id="1048585" name="Рисунок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7051" y="526418"/>
            <a:ext cx="1325880" cy="502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rgbClr val="1E3C50"/>
                </a:solidFill>
              </a:defRPr>
            </a:lvl1pPr>
          </a:lstStyle>
          <a:p>
            <a:r>
              <a:rPr lang="ru-RU"/>
              <a:t>Место для логотипа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0F65AFD1-B52D-4490-BD68-2794A59BEF86}"/>
              </a:ext>
            </a:extLst>
          </p:cNvPr>
          <p:cNvSpPr/>
          <p:nvPr userDrawn="1"/>
        </p:nvSpPr>
        <p:spPr>
          <a:xfrm rot="5400000">
            <a:off x="431488" y="-1341731"/>
            <a:ext cx="1012483" cy="412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B5C4D"/>
              </a:gs>
              <a:gs pos="100000">
                <a:schemeClr val="accent1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89"/>
          </a:p>
        </p:txBody>
      </p:sp>
      <p:pic>
        <p:nvPicPr>
          <p:cNvPr id="12" name="Picture 11" descr="A picture containing book&#10;&#10;Description automatically generated">
            <a:extLst>
              <a:ext uri="{FF2B5EF4-FFF2-40B4-BE49-F238E27FC236}">
                <a16:creationId xmlns:a16="http://schemas.microsoft.com/office/drawing/2014/main" id="{CF372839-D06B-43C5-BD99-68F919857B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4694"/>
          <a:stretch/>
        </p:blipFill>
        <p:spPr>
          <a:xfrm>
            <a:off x="937729" y="438169"/>
            <a:ext cx="996648" cy="53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25234" y="546126"/>
            <a:ext cx="10871709" cy="969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733" b="1">
                <a:solidFill>
                  <a:schemeClr val="bg2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659527-8E18-4394-9B24-C281696FD2E5}"/>
              </a:ext>
            </a:extLst>
          </p:cNvPr>
          <p:cNvGrpSpPr/>
          <p:nvPr userDrawn="1"/>
        </p:nvGrpSpPr>
        <p:grpSpPr>
          <a:xfrm>
            <a:off x="625233" y="308172"/>
            <a:ext cx="505427" cy="73563"/>
            <a:chOff x="4098231" y="3046837"/>
            <a:chExt cx="2589659" cy="376915"/>
          </a:xfrm>
        </p:grpSpPr>
        <p:sp>
          <p:nvSpPr>
            <p:cNvPr id="7" name="Rounded Rectangle 29">
              <a:extLst>
                <a:ext uri="{FF2B5EF4-FFF2-40B4-BE49-F238E27FC236}">
                  <a16:creationId xmlns:a16="http://schemas.microsoft.com/office/drawing/2014/main" id="{8E6B4C9E-4347-42B7-88E3-B789D2DB6D04}"/>
                </a:ext>
              </a:extLst>
            </p:cNvPr>
            <p:cNvSpPr/>
            <p:nvPr/>
          </p:nvSpPr>
          <p:spPr>
            <a:xfrm rot="5400000">
              <a:off x="4859980" y="2285094"/>
              <a:ext cx="376909" cy="190040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  <p:sp>
          <p:nvSpPr>
            <p:cNvPr id="8" name="Rounded Rectangle 30">
              <a:extLst>
                <a:ext uri="{FF2B5EF4-FFF2-40B4-BE49-F238E27FC236}">
                  <a16:creationId xmlns:a16="http://schemas.microsoft.com/office/drawing/2014/main" id="{34D50834-6A6F-4D0A-B586-1291B91F4CAA}"/>
                </a:ext>
              </a:extLst>
            </p:cNvPr>
            <p:cNvSpPr/>
            <p:nvPr/>
          </p:nvSpPr>
          <p:spPr>
            <a:xfrm rot="5400000">
              <a:off x="6292919" y="3028780"/>
              <a:ext cx="376913" cy="413028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</p:grpSp>
    </p:spTree>
    <p:extLst>
      <p:ext uri="{BB962C8B-B14F-4D97-AF65-F5344CB8AC3E}">
        <p14:creationId xmlns:p14="http://schemas.microsoft.com/office/powerpoint/2010/main" val="3460335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114BF6-E2A7-4E86-B475-23497F028A3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89"/>
          </a:p>
        </p:txBody>
      </p:sp>
      <p:sp>
        <p:nvSpPr>
          <p:cNvPr id="104858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02645" y="4295924"/>
            <a:ext cx="4274155" cy="4510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 dirty="0"/>
              <a:t>Как Вас зовут?</a:t>
            </a:r>
          </a:p>
        </p:txBody>
      </p:sp>
      <p:sp>
        <p:nvSpPr>
          <p:cNvPr id="104858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2645" y="1996035"/>
            <a:ext cx="4274156" cy="2054971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О чем вы расскажете сегодня?</a:t>
            </a:r>
          </a:p>
        </p:txBody>
      </p:sp>
      <p:sp>
        <p:nvSpPr>
          <p:cNvPr id="1048585" name="Рисунок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7051" y="526418"/>
            <a:ext cx="1325880" cy="502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rgbClr val="1E3C50"/>
                </a:solidFill>
              </a:defRPr>
            </a:lvl1pPr>
          </a:lstStyle>
          <a:p>
            <a:r>
              <a:rPr lang="ru-RU" dirty="0"/>
              <a:t>Место для логотипа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CEC369-4322-421D-8BC6-35A90A7FDE27}"/>
              </a:ext>
            </a:extLst>
          </p:cNvPr>
          <p:cNvCxnSpPr/>
          <p:nvPr userDrawn="1"/>
        </p:nvCxnSpPr>
        <p:spPr>
          <a:xfrm>
            <a:off x="602644" y="4963115"/>
            <a:ext cx="2612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ableware, plate, dishware, drawing&#10;&#10;Description automatically generated">
            <a:extLst>
              <a:ext uri="{FF2B5EF4-FFF2-40B4-BE49-F238E27FC236}">
                <a16:creationId xmlns:a16="http://schemas.microsoft.com/office/drawing/2014/main" id="{22557D81-3A42-47CF-9D10-C3710B88A8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45" y="5179219"/>
            <a:ext cx="1258731" cy="6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2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gradFill>
          <a:gsLst>
            <a:gs pos="0">
              <a:srgbClr val="005750"/>
            </a:gs>
            <a:gs pos="100000">
              <a:srgbClr val="008E8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02645" y="4295924"/>
            <a:ext cx="4274155" cy="4510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 dirty="0"/>
              <a:t>Как Вас зовут?</a:t>
            </a:r>
          </a:p>
        </p:txBody>
      </p:sp>
      <p:sp>
        <p:nvSpPr>
          <p:cNvPr id="104858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2645" y="1996035"/>
            <a:ext cx="4274156" cy="2054971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О чем вы расскажете сегодня?</a:t>
            </a:r>
          </a:p>
        </p:txBody>
      </p:sp>
      <p:sp>
        <p:nvSpPr>
          <p:cNvPr id="1048585" name="Рисунок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7051" y="526418"/>
            <a:ext cx="1325880" cy="502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rgbClr val="1E3C50"/>
                </a:solidFill>
              </a:defRPr>
            </a:lvl1pPr>
          </a:lstStyle>
          <a:p>
            <a:r>
              <a:rPr lang="ru-RU" dirty="0"/>
              <a:t>Место для логотипа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CEC369-4322-421D-8BC6-35A90A7FDE27}"/>
              </a:ext>
            </a:extLst>
          </p:cNvPr>
          <p:cNvCxnSpPr/>
          <p:nvPr userDrawn="1"/>
        </p:nvCxnSpPr>
        <p:spPr>
          <a:xfrm>
            <a:off x="602644" y="4963115"/>
            <a:ext cx="2612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tableware, plate, dishware, drawing&#10;&#10;Description automatically generated">
            <a:extLst>
              <a:ext uri="{FF2B5EF4-FFF2-40B4-BE49-F238E27FC236}">
                <a16:creationId xmlns:a16="http://schemas.microsoft.com/office/drawing/2014/main" id="{22557D81-3A42-47CF-9D10-C3710B88A8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2645" y="5179219"/>
            <a:ext cx="1258731" cy="64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02645" y="4295924"/>
            <a:ext cx="4274155" cy="4510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u-RU" dirty="0"/>
              <a:t>Как Вас зовут?</a:t>
            </a:r>
          </a:p>
        </p:txBody>
      </p:sp>
      <p:sp>
        <p:nvSpPr>
          <p:cNvPr id="1048584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02645" y="1996035"/>
            <a:ext cx="4274156" cy="2054971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О чем вы расскажете сегодня?</a:t>
            </a:r>
          </a:p>
        </p:txBody>
      </p:sp>
      <p:sp>
        <p:nvSpPr>
          <p:cNvPr id="1048585" name="Рисунок 9"/>
          <p:cNvSpPr>
            <a:spLocks noGrp="1"/>
          </p:cNvSpPr>
          <p:nvPr>
            <p:ph type="pic" sz="quarter" idx="10" hasCustomPrompt="1"/>
          </p:nvPr>
        </p:nvSpPr>
        <p:spPr>
          <a:xfrm>
            <a:off x="10687051" y="526418"/>
            <a:ext cx="1325880" cy="5022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rgbClr val="1E3C50"/>
                </a:solidFill>
              </a:defRPr>
            </a:lvl1pPr>
          </a:lstStyle>
          <a:p>
            <a:r>
              <a:rPr lang="ru-RU" dirty="0"/>
              <a:t>Место для логотипа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CEC369-4322-421D-8BC6-35A90A7FDE27}"/>
              </a:ext>
            </a:extLst>
          </p:cNvPr>
          <p:cNvCxnSpPr/>
          <p:nvPr userDrawn="1"/>
        </p:nvCxnSpPr>
        <p:spPr>
          <a:xfrm>
            <a:off x="602644" y="4963115"/>
            <a:ext cx="26125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7679E4D7-E10D-454C-BE9D-E3E84D96EA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2644" y="5221175"/>
            <a:ext cx="1270000" cy="65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6E6F-5886-462B-B804-09669E129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31B22-C0D4-4F06-9A0C-0ADDE9FEE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D9EFF-2BBB-4039-8962-130016DB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F6316-EF73-4E61-8025-D21D6ED2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826F-9FCA-4095-8430-E6B252621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8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7513-90FD-4088-99AD-403E13AF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767B7-51EB-4996-8E77-47288BD21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17B30-D473-4526-B8F5-61A6F1DF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F1A3D-261B-4125-9586-0E6B8CCE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D209-507E-4DBE-9AF7-59094799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52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DA66-24FE-49A3-8D57-B34E0B39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62FD0-7280-46DB-A0E6-142FC6055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4D63-58FF-47FA-9732-65084021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110D3-897B-4DA7-8543-DD361DA2E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212A0-9689-445E-83B1-B7636B1AF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54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D820-7BC6-4151-B40A-C62E024B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BE8B-8282-427A-BAAD-559D5805F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6F1BD-42C8-4822-97E3-3732B0F0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E6B4E-CAE5-4AB7-8A29-78C00080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3923E-17EB-4E3D-863F-97C74CFDC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B147B-364E-4F89-82C5-DE117E73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01809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F873-1979-4DD9-A6E8-C5B3ABD8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FFAA-2737-465D-959E-98D216EA0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E3CD5-7C7A-4AE0-B8A2-970E17354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418AD-F547-4556-8BB5-DB8767D29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21666A-7FDA-4AF7-B476-3B33139E0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AD49B-B9A7-4473-89DE-E2AB994B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331A2-5EB6-4258-B653-3D3F1628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B5A35-A1D6-4C4A-BB7B-3BEB847D1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237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3A3C-AF7F-4523-9219-6824009A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CCB70-8F8C-4115-841B-7FEF7A7C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56EC1-AAA4-4400-BA12-C1E36D21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81CEC-15B1-4938-B7FB-747F1A12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32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3B42FF-F372-4BDE-A6E5-7D5550F7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F37B3-F1A5-4EDD-99EC-A8C0FB1A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43549-50B7-4A59-85EF-A5F91EAC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10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rgbClr val="005750"/>
            </a:gs>
            <a:gs pos="100000">
              <a:srgbClr val="008E87"/>
            </a:gs>
          </a:gsLst>
          <a:lin ang="30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733" b="0">
                <a:solidFill>
                  <a:srgbClr val="F67031"/>
                </a:solidFill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23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0AC3-C61C-40EF-A1C2-F0D198FCF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29604-5CBA-4BC0-BC51-69FA89BE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425E5-E57F-43A3-BE52-387A24DCA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402CC-39F9-4C1B-9B9C-D7EF18724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2518E-C411-4F06-AB25-D983F2E4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9DF99-9378-4255-B10B-43A3F13F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617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3AD6-A43D-4DCB-963E-94649038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5B67B-B0BD-4EE7-9393-DE03DE6246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0258D-8245-4272-ABBA-1646A6792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7273E-CCC2-447D-8A54-96548A7E0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212BA-D045-4F9E-ACA3-151D4831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FB461-6AF0-4829-A075-91CE545D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913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27B6-2499-404F-8B73-2323FE6E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80366-A139-4A87-9555-25AD784FD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9B655-3D4C-43A7-BAA8-DD6B1F66C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6F172-7E55-47B5-B41B-AD3383C4A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E42B7-534E-45A5-83CF-63F783A2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6517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CE37FF-7D3D-43FB-AB66-07750EDD85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C0001-7E44-41A2-ADDF-028E7AC66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2A583-3269-4E44-B281-F8E4DD255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53413-7BD6-4AE3-87DD-ED500505B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5B547-B7BF-4E9B-9DC6-873A6A728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2112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▪"/>
              <a:defRPr>
                <a:latin typeface="+mn-lt"/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263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_AND_BODY_1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latin typeface="+mn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2133" i="1">
                <a:solidFill>
                  <a:srgbClr val="F67031"/>
                </a:solidFill>
                <a:latin typeface="+mn-lt"/>
                <a:ea typeface="Georgia"/>
                <a:cs typeface="Georgia"/>
                <a:sym typeface="Georgia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120833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>
                <a:latin typeface="+mn-lt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7946325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>
                <a:latin typeface="+mn-lt"/>
              </a:defRPr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latin typeface="+mn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4082933" y="767333"/>
            <a:ext cx="36400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>
                <a:latin typeface="+mn-lt"/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7942268" y="767333"/>
            <a:ext cx="36400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7923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>
                <a:latin typeface="+mn-lt"/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icture Placeholder 82"/>
          <p:cNvSpPr>
            <a:spLocks noGrp="1"/>
          </p:cNvSpPr>
          <p:nvPr>
            <p:ph type="pic" sz="quarter" idx="10"/>
          </p:nvPr>
        </p:nvSpPr>
        <p:spPr>
          <a:xfrm>
            <a:off x="6325787" y="120593"/>
            <a:ext cx="5024831" cy="6440697"/>
          </a:xfrm>
          <a:custGeom>
            <a:avLst/>
            <a:gdLst>
              <a:gd name="connsiteX0" fmla="*/ 353307 w 5024831"/>
              <a:gd name="connsiteY0" fmla="*/ 5493042 h 6440697"/>
              <a:gd name="connsiteX1" fmla="*/ 706614 w 5024831"/>
              <a:gd name="connsiteY1" fmla="*/ 5846349 h 6440697"/>
              <a:gd name="connsiteX2" fmla="*/ 706614 w 5024831"/>
              <a:gd name="connsiteY2" fmla="*/ 6087390 h 6440697"/>
              <a:gd name="connsiteX3" fmla="*/ 353307 w 5024831"/>
              <a:gd name="connsiteY3" fmla="*/ 6440697 h 6440697"/>
              <a:gd name="connsiteX4" fmla="*/ 0 w 5024831"/>
              <a:gd name="connsiteY4" fmla="*/ 6087390 h 6440697"/>
              <a:gd name="connsiteX5" fmla="*/ 0 w 5024831"/>
              <a:gd name="connsiteY5" fmla="*/ 5846349 h 6440697"/>
              <a:gd name="connsiteX6" fmla="*/ 353307 w 5024831"/>
              <a:gd name="connsiteY6" fmla="*/ 5493042 h 6440697"/>
              <a:gd name="connsiteX7" fmla="*/ 2944228 w 5024831"/>
              <a:gd name="connsiteY7" fmla="*/ 5489466 h 6440697"/>
              <a:gd name="connsiteX8" fmla="*/ 3297535 w 5024831"/>
              <a:gd name="connsiteY8" fmla="*/ 5842773 h 6440697"/>
              <a:gd name="connsiteX9" fmla="*/ 3297535 w 5024831"/>
              <a:gd name="connsiteY9" fmla="*/ 6087390 h 6440697"/>
              <a:gd name="connsiteX10" fmla="*/ 2944228 w 5024831"/>
              <a:gd name="connsiteY10" fmla="*/ 6440697 h 6440697"/>
              <a:gd name="connsiteX11" fmla="*/ 2590921 w 5024831"/>
              <a:gd name="connsiteY11" fmla="*/ 6087390 h 6440697"/>
              <a:gd name="connsiteX12" fmla="*/ 2590921 w 5024831"/>
              <a:gd name="connsiteY12" fmla="*/ 5842773 h 6440697"/>
              <a:gd name="connsiteX13" fmla="*/ 2944228 w 5024831"/>
              <a:gd name="connsiteY13" fmla="*/ 5489466 h 6440697"/>
              <a:gd name="connsiteX14" fmla="*/ 1216947 w 5024831"/>
              <a:gd name="connsiteY14" fmla="*/ 4804060 h 6440697"/>
              <a:gd name="connsiteX15" fmla="*/ 1570254 w 5024831"/>
              <a:gd name="connsiteY15" fmla="*/ 5157367 h 6440697"/>
              <a:gd name="connsiteX16" fmla="*/ 1570254 w 5024831"/>
              <a:gd name="connsiteY16" fmla="*/ 5781357 h 6440697"/>
              <a:gd name="connsiteX17" fmla="*/ 1216947 w 5024831"/>
              <a:gd name="connsiteY17" fmla="*/ 6134664 h 6440697"/>
              <a:gd name="connsiteX18" fmla="*/ 863640 w 5024831"/>
              <a:gd name="connsiteY18" fmla="*/ 5781357 h 6440697"/>
              <a:gd name="connsiteX19" fmla="*/ 863640 w 5024831"/>
              <a:gd name="connsiteY19" fmla="*/ 5157367 h 6440697"/>
              <a:gd name="connsiteX20" fmla="*/ 1216947 w 5024831"/>
              <a:gd name="connsiteY20" fmla="*/ 4804060 h 6440697"/>
              <a:gd name="connsiteX21" fmla="*/ 3807865 w 5024831"/>
              <a:gd name="connsiteY21" fmla="*/ 4799237 h 6440697"/>
              <a:gd name="connsiteX22" fmla="*/ 4161172 w 5024831"/>
              <a:gd name="connsiteY22" fmla="*/ 5152544 h 6440697"/>
              <a:gd name="connsiteX23" fmla="*/ 4161172 w 5024831"/>
              <a:gd name="connsiteY23" fmla="*/ 5781357 h 6440697"/>
              <a:gd name="connsiteX24" fmla="*/ 3807865 w 5024831"/>
              <a:gd name="connsiteY24" fmla="*/ 6134664 h 6440697"/>
              <a:gd name="connsiteX25" fmla="*/ 3454558 w 5024831"/>
              <a:gd name="connsiteY25" fmla="*/ 5781357 h 6440697"/>
              <a:gd name="connsiteX26" fmla="*/ 3454558 w 5024831"/>
              <a:gd name="connsiteY26" fmla="*/ 5152544 h 6440697"/>
              <a:gd name="connsiteX27" fmla="*/ 3807865 w 5024831"/>
              <a:gd name="connsiteY27" fmla="*/ 4799237 h 6440697"/>
              <a:gd name="connsiteX28" fmla="*/ 4671517 w 5024831"/>
              <a:gd name="connsiteY28" fmla="*/ 4239380 h 6440697"/>
              <a:gd name="connsiteX29" fmla="*/ 5024824 w 5024831"/>
              <a:gd name="connsiteY29" fmla="*/ 4592687 h 6440697"/>
              <a:gd name="connsiteX30" fmla="*/ 5024824 w 5024831"/>
              <a:gd name="connsiteY30" fmla="*/ 5745282 h 6440697"/>
              <a:gd name="connsiteX31" fmla="*/ 4671517 w 5024831"/>
              <a:gd name="connsiteY31" fmla="*/ 6098589 h 6440697"/>
              <a:gd name="connsiteX32" fmla="*/ 4318210 w 5024831"/>
              <a:gd name="connsiteY32" fmla="*/ 5745282 h 6440697"/>
              <a:gd name="connsiteX33" fmla="*/ 4318210 w 5024831"/>
              <a:gd name="connsiteY33" fmla="*/ 4592687 h 6440697"/>
              <a:gd name="connsiteX34" fmla="*/ 4671517 w 5024831"/>
              <a:gd name="connsiteY34" fmla="*/ 4239380 h 6440697"/>
              <a:gd name="connsiteX35" fmla="*/ 2080591 w 5024831"/>
              <a:gd name="connsiteY35" fmla="*/ 4239380 h 6440697"/>
              <a:gd name="connsiteX36" fmla="*/ 2433898 w 5024831"/>
              <a:gd name="connsiteY36" fmla="*/ 4592687 h 6440697"/>
              <a:gd name="connsiteX37" fmla="*/ 2433898 w 5024831"/>
              <a:gd name="connsiteY37" fmla="*/ 5745282 h 6440697"/>
              <a:gd name="connsiteX38" fmla="*/ 2080591 w 5024831"/>
              <a:gd name="connsiteY38" fmla="*/ 6098589 h 6440697"/>
              <a:gd name="connsiteX39" fmla="*/ 1727284 w 5024831"/>
              <a:gd name="connsiteY39" fmla="*/ 5745282 h 6440697"/>
              <a:gd name="connsiteX40" fmla="*/ 1727284 w 5024831"/>
              <a:gd name="connsiteY40" fmla="*/ 4592687 h 6440697"/>
              <a:gd name="connsiteX41" fmla="*/ 2080591 w 5024831"/>
              <a:gd name="connsiteY41" fmla="*/ 4239380 h 6440697"/>
              <a:gd name="connsiteX42" fmla="*/ 353307 w 5024831"/>
              <a:gd name="connsiteY42" fmla="*/ 3303558 h 6440697"/>
              <a:gd name="connsiteX43" fmla="*/ 706614 w 5024831"/>
              <a:gd name="connsiteY43" fmla="*/ 3656865 h 6440697"/>
              <a:gd name="connsiteX44" fmla="*/ 706614 w 5024831"/>
              <a:gd name="connsiteY44" fmla="*/ 5089727 h 6440697"/>
              <a:gd name="connsiteX45" fmla="*/ 353307 w 5024831"/>
              <a:gd name="connsiteY45" fmla="*/ 5443034 h 6440697"/>
              <a:gd name="connsiteX46" fmla="*/ 0 w 5024831"/>
              <a:gd name="connsiteY46" fmla="*/ 5089727 h 6440697"/>
              <a:gd name="connsiteX47" fmla="*/ 0 w 5024831"/>
              <a:gd name="connsiteY47" fmla="*/ 3656865 h 6440697"/>
              <a:gd name="connsiteX48" fmla="*/ 353307 w 5024831"/>
              <a:gd name="connsiteY48" fmla="*/ 3303558 h 6440697"/>
              <a:gd name="connsiteX49" fmla="*/ 2944228 w 5024831"/>
              <a:gd name="connsiteY49" fmla="*/ 3299982 h 6440697"/>
              <a:gd name="connsiteX50" fmla="*/ 3297535 w 5024831"/>
              <a:gd name="connsiteY50" fmla="*/ 3653289 h 6440697"/>
              <a:gd name="connsiteX51" fmla="*/ 3297535 w 5024831"/>
              <a:gd name="connsiteY51" fmla="*/ 5089726 h 6440697"/>
              <a:gd name="connsiteX52" fmla="*/ 2944228 w 5024831"/>
              <a:gd name="connsiteY52" fmla="*/ 5443033 h 6440697"/>
              <a:gd name="connsiteX53" fmla="*/ 2590921 w 5024831"/>
              <a:gd name="connsiteY53" fmla="*/ 5089726 h 6440697"/>
              <a:gd name="connsiteX54" fmla="*/ 2590921 w 5024831"/>
              <a:gd name="connsiteY54" fmla="*/ 3653289 h 6440697"/>
              <a:gd name="connsiteX55" fmla="*/ 2944228 w 5024831"/>
              <a:gd name="connsiteY55" fmla="*/ 3299982 h 6440697"/>
              <a:gd name="connsiteX56" fmla="*/ 4671517 w 5024831"/>
              <a:gd name="connsiteY56" fmla="*/ 2003653 h 6440697"/>
              <a:gd name="connsiteX57" fmla="*/ 5024824 w 5024831"/>
              <a:gd name="connsiteY57" fmla="*/ 2356961 h 6440697"/>
              <a:gd name="connsiteX58" fmla="*/ 5024824 w 5024831"/>
              <a:gd name="connsiteY58" fmla="*/ 3814642 h 6440697"/>
              <a:gd name="connsiteX59" fmla="*/ 4671517 w 5024831"/>
              <a:gd name="connsiteY59" fmla="*/ 4167949 h 6440697"/>
              <a:gd name="connsiteX60" fmla="*/ 4318210 w 5024831"/>
              <a:gd name="connsiteY60" fmla="*/ 3814642 h 6440697"/>
              <a:gd name="connsiteX61" fmla="*/ 4318210 w 5024831"/>
              <a:gd name="connsiteY61" fmla="*/ 2356961 h 6440697"/>
              <a:gd name="connsiteX62" fmla="*/ 4671517 w 5024831"/>
              <a:gd name="connsiteY62" fmla="*/ 2003653 h 6440697"/>
              <a:gd name="connsiteX63" fmla="*/ 2080591 w 5024831"/>
              <a:gd name="connsiteY63" fmla="*/ 1998280 h 6440697"/>
              <a:gd name="connsiteX64" fmla="*/ 2433898 w 5024831"/>
              <a:gd name="connsiteY64" fmla="*/ 2351589 h 6440697"/>
              <a:gd name="connsiteX65" fmla="*/ 2433898 w 5024831"/>
              <a:gd name="connsiteY65" fmla="*/ 3814642 h 6440697"/>
              <a:gd name="connsiteX66" fmla="*/ 2080591 w 5024831"/>
              <a:gd name="connsiteY66" fmla="*/ 4167949 h 6440697"/>
              <a:gd name="connsiteX67" fmla="*/ 1727284 w 5024831"/>
              <a:gd name="connsiteY67" fmla="*/ 3814642 h 6440697"/>
              <a:gd name="connsiteX68" fmla="*/ 1727284 w 5024831"/>
              <a:gd name="connsiteY68" fmla="*/ 2351589 h 6440697"/>
              <a:gd name="connsiteX69" fmla="*/ 2080591 w 5024831"/>
              <a:gd name="connsiteY69" fmla="*/ 1998280 h 6440697"/>
              <a:gd name="connsiteX70" fmla="*/ 3807871 w 5024831"/>
              <a:gd name="connsiteY70" fmla="*/ 1985150 h 6440697"/>
              <a:gd name="connsiteX71" fmla="*/ 4161178 w 5024831"/>
              <a:gd name="connsiteY71" fmla="*/ 2338456 h 6440697"/>
              <a:gd name="connsiteX72" fmla="*/ 4161178 w 5024831"/>
              <a:gd name="connsiteY72" fmla="*/ 4383113 h 6440697"/>
              <a:gd name="connsiteX73" fmla="*/ 3807871 w 5024831"/>
              <a:gd name="connsiteY73" fmla="*/ 4736420 h 6440697"/>
              <a:gd name="connsiteX74" fmla="*/ 3454564 w 5024831"/>
              <a:gd name="connsiteY74" fmla="*/ 4383113 h 6440697"/>
              <a:gd name="connsiteX75" fmla="*/ 3454564 w 5024831"/>
              <a:gd name="connsiteY75" fmla="*/ 2338456 h 6440697"/>
              <a:gd name="connsiteX76" fmla="*/ 3807871 w 5024831"/>
              <a:gd name="connsiteY76" fmla="*/ 1985150 h 6440697"/>
              <a:gd name="connsiteX77" fmla="*/ 1216947 w 5024831"/>
              <a:gd name="connsiteY77" fmla="*/ 1399625 h 6440697"/>
              <a:gd name="connsiteX78" fmla="*/ 1570254 w 5024831"/>
              <a:gd name="connsiteY78" fmla="*/ 1752932 h 6440697"/>
              <a:gd name="connsiteX79" fmla="*/ 1570254 w 5024831"/>
              <a:gd name="connsiteY79" fmla="*/ 4383113 h 6440697"/>
              <a:gd name="connsiteX80" fmla="*/ 1216947 w 5024831"/>
              <a:gd name="connsiteY80" fmla="*/ 4736420 h 6440697"/>
              <a:gd name="connsiteX81" fmla="*/ 863640 w 5024831"/>
              <a:gd name="connsiteY81" fmla="*/ 4383113 h 6440697"/>
              <a:gd name="connsiteX82" fmla="*/ 863640 w 5024831"/>
              <a:gd name="connsiteY82" fmla="*/ 1752932 h 6440697"/>
              <a:gd name="connsiteX83" fmla="*/ 1216947 w 5024831"/>
              <a:gd name="connsiteY83" fmla="*/ 1399625 h 6440697"/>
              <a:gd name="connsiteX84" fmla="*/ 353307 w 5024831"/>
              <a:gd name="connsiteY84" fmla="*/ 997246 h 6440697"/>
              <a:gd name="connsiteX85" fmla="*/ 706614 w 5024831"/>
              <a:gd name="connsiteY85" fmla="*/ 1350553 h 6440697"/>
              <a:gd name="connsiteX86" fmla="*/ 706614 w 5024831"/>
              <a:gd name="connsiteY86" fmla="*/ 2900244 h 6440697"/>
              <a:gd name="connsiteX87" fmla="*/ 353307 w 5024831"/>
              <a:gd name="connsiteY87" fmla="*/ 3253549 h 6440697"/>
              <a:gd name="connsiteX88" fmla="*/ 0 w 5024831"/>
              <a:gd name="connsiteY88" fmla="*/ 2900244 h 6440697"/>
              <a:gd name="connsiteX89" fmla="*/ 0 w 5024831"/>
              <a:gd name="connsiteY89" fmla="*/ 1350553 h 6440697"/>
              <a:gd name="connsiteX90" fmla="*/ 353307 w 5024831"/>
              <a:gd name="connsiteY90" fmla="*/ 997246 h 6440697"/>
              <a:gd name="connsiteX91" fmla="*/ 2944233 w 5024831"/>
              <a:gd name="connsiteY91" fmla="*/ 995468 h 6440697"/>
              <a:gd name="connsiteX92" fmla="*/ 3297540 w 5024831"/>
              <a:gd name="connsiteY92" fmla="*/ 1348775 h 6440697"/>
              <a:gd name="connsiteX93" fmla="*/ 3297540 w 5024831"/>
              <a:gd name="connsiteY93" fmla="*/ 2898444 h 6440697"/>
              <a:gd name="connsiteX94" fmla="*/ 2944233 w 5024831"/>
              <a:gd name="connsiteY94" fmla="*/ 3251751 h 6440697"/>
              <a:gd name="connsiteX95" fmla="*/ 2590926 w 5024831"/>
              <a:gd name="connsiteY95" fmla="*/ 2898444 h 6440697"/>
              <a:gd name="connsiteX96" fmla="*/ 2590926 w 5024831"/>
              <a:gd name="connsiteY96" fmla="*/ 1348775 h 6440697"/>
              <a:gd name="connsiteX97" fmla="*/ 2944233 w 5024831"/>
              <a:gd name="connsiteY97" fmla="*/ 995468 h 6440697"/>
              <a:gd name="connsiteX98" fmla="*/ 2080591 w 5024831"/>
              <a:gd name="connsiteY98" fmla="*/ 67642 h 6440697"/>
              <a:gd name="connsiteX99" fmla="*/ 2433898 w 5024831"/>
              <a:gd name="connsiteY99" fmla="*/ 420949 h 6440697"/>
              <a:gd name="connsiteX100" fmla="*/ 2433898 w 5024831"/>
              <a:gd name="connsiteY100" fmla="*/ 1573543 h 6440697"/>
              <a:gd name="connsiteX101" fmla="*/ 2080591 w 5024831"/>
              <a:gd name="connsiteY101" fmla="*/ 1926850 h 6440697"/>
              <a:gd name="connsiteX102" fmla="*/ 1727284 w 5024831"/>
              <a:gd name="connsiteY102" fmla="*/ 1573543 h 6440697"/>
              <a:gd name="connsiteX103" fmla="*/ 1727284 w 5024831"/>
              <a:gd name="connsiteY103" fmla="*/ 420949 h 6440697"/>
              <a:gd name="connsiteX104" fmla="*/ 2080591 w 5024831"/>
              <a:gd name="connsiteY104" fmla="*/ 67642 h 6440697"/>
              <a:gd name="connsiteX105" fmla="*/ 4671517 w 5024831"/>
              <a:gd name="connsiteY105" fmla="*/ 67639 h 6440697"/>
              <a:gd name="connsiteX106" fmla="*/ 5024824 w 5024831"/>
              <a:gd name="connsiteY106" fmla="*/ 420946 h 6440697"/>
              <a:gd name="connsiteX107" fmla="*/ 5024824 w 5024831"/>
              <a:gd name="connsiteY107" fmla="*/ 426250 h 6440697"/>
              <a:gd name="connsiteX108" fmla="*/ 5024831 w 5024831"/>
              <a:gd name="connsiteY108" fmla="*/ 426320 h 6440697"/>
              <a:gd name="connsiteX109" fmla="*/ 5024830 w 5024831"/>
              <a:gd name="connsiteY109" fmla="*/ 1556253 h 6440697"/>
              <a:gd name="connsiteX110" fmla="*/ 5024824 w 5024831"/>
              <a:gd name="connsiteY110" fmla="*/ 1556313 h 6440697"/>
              <a:gd name="connsiteX111" fmla="*/ 5024824 w 5024831"/>
              <a:gd name="connsiteY111" fmla="*/ 1561315 h 6440697"/>
              <a:gd name="connsiteX112" fmla="*/ 4671517 w 5024831"/>
              <a:gd name="connsiteY112" fmla="*/ 1914622 h 6440697"/>
              <a:gd name="connsiteX113" fmla="*/ 4318210 w 5024831"/>
              <a:gd name="connsiteY113" fmla="*/ 1561315 h 6440697"/>
              <a:gd name="connsiteX114" fmla="*/ 4318210 w 5024831"/>
              <a:gd name="connsiteY114" fmla="*/ 420946 h 6440697"/>
              <a:gd name="connsiteX115" fmla="*/ 4671517 w 5024831"/>
              <a:gd name="connsiteY115" fmla="*/ 67639 h 6440697"/>
              <a:gd name="connsiteX116" fmla="*/ 1216947 w 5024831"/>
              <a:gd name="connsiteY116" fmla="*/ 1382 h 6440697"/>
              <a:gd name="connsiteX117" fmla="*/ 1570254 w 5024831"/>
              <a:gd name="connsiteY117" fmla="*/ 354688 h 6440697"/>
              <a:gd name="connsiteX118" fmla="*/ 1570254 w 5024831"/>
              <a:gd name="connsiteY118" fmla="*/ 978679 h 6440697"/>
              <a:gd name="connsiteX119" fmla="*/ 1216947 w 5024831"/>
              <a:gd name="connsiteY119" fmla="*/ 1331986 h 6440697"/>
              <a:gd name="connsiteX120" fmla="*/ 863640 w 5024831"/>
              <a:gd name="connsiteY120" fmla="*/ 978679 h 6440697"/>
              <a:gd name="connsiteX121" fmla="*/ 863640 w 5024831"/>
              <a:gd name="connsiteY121" fmla="*/ 354688 h 6440697"/>
              <a:gd name="connsiteX122" fmla="*/ 1216947 w 5024831"/>
              <a:gd name="connsiteY122" fmla="*/ 1382 h 6440697"/>
              <a:gd name="connsiteX123" fmla="*/ 353307 w 5024831"/>
              <a:gd name="connsiteY123" fmla="*/ 1381 h 6440697"/>
              <a:gd name="connsiteX124" fmla="*/ 706614 w 5024831"/>
              <a:gd name="connsiteY124" fmla="*/ 354688 h 6440697"/>
              <a:gd name="connsiteX125" fmla="*/ 706614 w 5024831"/>
              <a:gd name="connsiteY125" fmla="*/ 593931 h 6440697"/>
              <a:gd name="connsiteX126" fmla="*/ 353307 w 5024831"/>
              <a:gd name="connsiteY126" fmla="*/ 947238 h 6440697"/>
              <a:gd name="connsiteX127" fmla="*/ 0 w 5024831"/>
              <a:gd name="connsiteY127" fmla="*/ 593931 h 6440697"/>
              <a:gd name="connsiteX128" fmla="*/ 0 w 5024831"/>
              <a:gd name="connsiteY128" fmla="*/ 354688 h 6440697"/>
              <a:gd name="connsiteX129" fmla="*/ 353307 w 5024831"/>
              <a:gd name="connsiteY129" fmla="*/ 1381 h 6440697"/>
              <a:gd name="connsiteX130" fmla="*/ 2944233 w 5024831"/>
              <a:gd name="connsiteY130" fmla="*/ 1380 h 6440697"/>
              <a:gd name="connsiteX131" fmla="*/ 3297540 w 5024831"/>
              <a:gd name="connsiteY131" fmla="*/ 354687 h 6440697"/>
              <a:gd name="connsiteX132" fmla="*/ 3297540 w 5024831"/>
              <a:gd name="connsiteY132" fmla="*/ 592132 h 6440697"/>
              <a:gd name="connsiteX133" fmla="*/ 2944233 w 5024831"/>
              <a:gd name="connsiteY133" fmla="*/ 945439 h 6440697"/>
              <a:gd name="connsiteX134" fmla="*/ 2590926 w 5024831"/>
              <a:gd name="connsiteY134" fmla="*/ 592132 h 6440697"/>
              <a:gd name="connsiteX135" fmla="*/ 2590926 w 5024831"/>
              <a:gd name="connsiteY135" fmla="*/ 354687 h 6440697"/>
              <a:gd name="connsiteX136" fmla="*/ 2944233 w 5024831"/>
              <a:gd name="connsiteY136" fmla="*/ 1380 h 6440697"/>
              <a:gd name="connsiteX137" fmla="*/ 3807871 w 5024831"/>
              <a:gd name="connsiteY137" fmla="*/ 0 h 6440697"/>
              <a:gd name="connsiteX138" fmla="*/ 4161178 w 5024831"/>
              <a:gd name="connsiteY138" fmla="*/ 353307 h 6440697"/>
              <a:gd name="connsiteX139" fmla="*/ 4161178 w 5024831"/>
              <a:gd name="connsiteY139" fmla="*/ 1565582 h 6440697"/>
              <a:gd name="connsiteX140" fmla="*/ 3807871 w 5024831"/>
              <a:gd name="connsiteY140" fmla="*/ 1918889 h 6440697"/>
              <a:gd name="connsiteX141" fmla="*/ 3454564 w 5024831"/>
              <a:gd name="connsiteY141" fmla="*/ 1565582 h 6440697"/>
              <a:gd name="connsiteX142" fmla="*/ 3454564 w 5024831"/>
              <a:gd name="connsiteY142" fmla="*/ 353307 h 6440697"/>
              <a:gd name="connsiteX143" fmla="*/ 3807871 w 5024831"/>
              <a:gd name="connsiteY143" fmla="*/ 0 h 644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5024831" h="6440697">
                <a:moveTo>
                  <a:pt x="353307" y="5493042"/>
                </a:moveTo>
                <a:cubicBezTo>
                  <a:pt x="548433" y="5493042"/>
                  <a:pt x="706614" y="5651223"/>
                  <a:pt x="706614" y="5846349"/>
                </a:cubicBezTo>
                <a:lnTo>
                  <a:pt x="706614" y="6087390"/>
                </a:lnTo>
                <a:cubicBezTo>
                  <a:pt x="706614" y="6282516"/>
                  <a:pt x="548433" y="6440697"/>
                  <a:pt x="353307" y="6440697"/>
                </a:cubicBezTo>
                <a:cubicBezTo>
                  <a:pt x="158181" y="6440697"/>
                  <a:pt x="0" y="6282516"/>
                  <a:pt x="0" y="6087390"/>
                </a:cubicBezTo>
                <a:lnTo>
                  <a:pt x="0" y="5846349"/>
                </a:lnTo>
                <a:cubicBezTo>
                  <a:pt x="0" y="5651223"/>
                  <a:pt x="158181" y="5493042"/>
                  <a:pt x="353307" y="5493042"/>
                </a:cubicBezTo>
                <a:close/>
                <a:moveTo>
                  <a:pt x="2944228" y="5489466"/>
                </a:moveTo>
                <a:cubicBezTo>
                  <a:pt x="3139354" y="5489466"/>
                  <a:pt x="3297535" y="5647647"/>
                  <a:pt x="3297535" y="5842773"/>
                </a:cubicBezTo>
                <a:lnTo>
                  <a:pt x="3297535" y="6087390"/>
                </a:lnTo>
                <a:cubicBezTo>
                  <a:pt x="3297535" y="6282516"/>
                  <a:pt x="3139354" y="6440697"/>
                  <a:pt x="2944228" y="6440697"/>
                </a:cubicBezTo>
                <a:cubicBezTo>
                  <a:pt x="2749102" y="6440697"/>
                  <a:pt x="2590921" y="6282516"/>
                  <a:pt x="2590921" y="6087390"/>
                </a:cubicBezTo>
                <a:lnTo>
                  <a:pt x="2590921" y="5842773"/>
                </a:lnTo>
                <a:cubicBezTo>
                  <a:pt x="2590921" y="5647647"/>
                  <a:pt x="2749102" y="5489466"/>
                  <a:pt x="2944228" y="5489466"/>
                </a:cubicBezTo>
                <a:close/>
                <a:moveTo>
                  <a:pt x="1216947" y="4804060"/>
                </a:moveTo>
                <a:cubicBezTo>
                  <a:pt x="1412073" y="4804060"/>
                  <a:pt x="1570254" y="4962241"/>
                  <a:pt x="1570254" y="5157367"/>
                </a:cubicBezTo>
                <a:lnTo>
                  <a:pt x="1570254" y="5781357"/>
                </a:lnTo>
                <a:cubicBezTo>
                  <a:pt x="1570254" y="5976483"/>
                  <a:pt x="1412073" y="6134664"/>
                  <a:pt x="1216947" y="6134664"/>
                </a:cubicBezTo>
                <a:cubicBezTo>
                  <a:pt x="1021821" y="6134664"/>
                  <a:pt x="863640" y="5976483"/>
                  <a:pt x="863640" y="5781357"/>
                </a:cubicBezTo>
                <a:lnTo>
                  <a:pt x="863640" y="5157367"/>
                </a:lnTo>
                <a:cubicBezTo>
                  <a:pt x="863640" y="4962241"/>
                  <a:pt x="1021821" y="4804060"/>
                  <a:pt x="1216947" y="4804060"/>
                </a:cubicBezTo>
                <a:close/>
                <a:moveTo>
                  <a:pt x="3807865" y="4799237"/>
                </a:moveTo>
                <a:cubicBezTo>
                  <a:pt x="4002991" y="4799237"/>
                  <a:pt x="4161172" y="4957418"/>
                  <a:pt x="4161172" y="5152544"/>
                </a:cubicBezTo>
                <a:lnTo>
                  <a:pt x="4161172" y="5781357"/>
                </a:lnTo>
                <a:cubicBezTo>
                  <a:pt x="4161172" y="5976483"/>
                  <a:pt x="4002991" y="6134664"/>
                  <a:pt x="3807865" y="6134664"/>
                </a:cubicBezTo>
                <a:cubicBezTo>
                  <a:pt x="3612739" y="6134664"/>
                  <a:pt x="3454558" y="5976483"/>
                  <a:pt x="3454558" y="5781357"/>
                </a:cubicBezTo>
                <a:lnTo>
                  <a:pt x="3454558" y="5152544"/>
                </a:lnTo>
                <a:cubicBezTo>
                  <a:pt x="3454558" y="4957418"/>
                  <a:pt x="3612739" y="4799237"/>
                  <a:pt x="3807865" y="4799237"/>
                </a:cubicBezTo>
                <a:close/>
                <a:moveTo>
                  <a:pt x="4671517" y="4239380"/>
                </a:moveTo>
                <a:cubicBezTo>
                  <a:pt x="4866643" y="4239380"/>
                  <a:pt x="5024824" y="4397561"/>
                  <a:pt x="5024824" y="4592687"/>
                </a:cubicBezTo>
                <a:lnTo>
                  <a:pt x="5024824" y="5745282"/>
                </a:lnTo>
                <a:cubicBezTo>
                  <a:pt x="5024824" y="5940408"/>
                  <a:pt x="4866643" y="6098589"/>
                  <a:pt x="4671517" y="6098589"/>
                </a:cubicBezTo>
                <a:cubicBezTo>
                  <a:pt x="4476391" y="6098589"/>
                  <a:pt x="4318210" y="5940408"/>
                  <a:pt x="4318210" y="5745282"/>
                </a:cubicBezTo>
                <a:lnTo>
                  <a:pt x="4318210" y="4592687"/>
                </a:lnTo>
                <a:cubicBezTo>
                  <a:pt x="4318210" y="4397561"/>
                  <a:pt x="4476391" y="4239380"/>
                  <a:pt x="4671517" y="4239380"/>
                </a:cubicBezTo>
                <a:close/>
                <a:moveTo>
                  <a:pt x="2080591" y="4239380"/>
                </a:moveTo>
                <a:cubicBezTo>
                  <a:pt x="2275717" y="4239380"/>
                  <a:pt x="2433898" y="4397561"/>
                  <a:pt x="2433898" y="4592687"/>
                </a:cubicBezTo>
                <a:lnTo>
                  <a:pt x="2433898" y="5745282"/>
                </a:lnTo>
                <a:cubicBezTo>
                  <a:pt x="2433898" y="5940408"/>
                  <a:pt x="2275717" y="6098589"/>
                  <a:pt x="2080591" y="6098589"/>
                </a:cubicBezTo>
                <a:cubicBezTo>
                  <a:pt x="1885465" y="6098589"/>
                  <a:pt x="1727284" y="5940408"/>
                  <a:pt x="1727284" y="5745282"/>
                </a:cubicBezTo>
                <a:lnTo>
                  <a:pt x="1727284" y="4592687"/>
                </a:lnTo>
                <a:cubicBezTo>
                  <a:pt x="1727284" y="4397561"/>
                  <a:pt x="1885465" y="4239380"/>
                  <a:pt x="2080591" y="4239380"/>
                </a:cubicBezTo>
                <a:close/>
                <a:moveTo>
                  <a:pt x="353307" y="3303558"/>
                </a:moveTo>
                <a:cubicBezTo>
                  <a:pt x="548433" y="3303558"/>
                  <a:pt x="706614" y="3461739"/>
                  <a:pt x="706614" y="3656865"/>
                </a:cubicBezTo>
                <a:lnTo>
                  <a:pt x="706614" y="5089727"/>
                </a:lnTo>
                <a:cubicBezTo>
                  <a:pt x="706614" y="5284853"/>
                  <a:pt x="548433" y="5443034"/>
                  <a:pt x="353307" y="5443034"/>
                </a:cubicBezTo>
                <a:cubicBezTo>
                  <a:pt x="158181" y="5443034"/>
                  <a:pt x="0" y="5284853"/>
                  <a:pt x="0" y="5089727"/>
                </a:cubicBezTo>
                <a:lnTo>
                  <a:pt x="0" y="3656865"/>
                </a:lnTo>
                <a:cubicBezTo>
                  <a:pt x="0" y="3461739"/>
                  <a:pt x="158181" y="3303558"/>
                  <a:pt x="353307" y="3303558"/>
                </a:cubicBezTo>
                <a:close/>
                <a:moveTo>
                  <a:pt x="2944228" y="3299982"/>
                </a:moveTo>
                <a:cubicBezTo>
                  <a:pt x="3139354" y="3299982"/>
                  <a:pt x="3297535" y="3458163"/>
                  <a:pt x="3297535" y="3653289"/>
                </a:cubicBezTo>
                <a:lnTo>
                  <a:pt x="3297535" y="5089726"/>
                </a:lnTo>
                <a:cubicBezTo>
                  <a:pt x="3297535" y="5284852"/>
                  <a:pt x="3139354" y="5443033"/>
                  <a:pt x="2944228" y="5443033"/>
                </a:cubicBezTo>
                <a:cubicBezTo>
                  <a:pt x="2749102" y="5443033"/>
                  <a:pt x="2590921" y="5284852"/>
                  <a:pt x="2590921" y="5089726"/>
                </a:cubicBezTo>
                <a:lnTo>
                  <a:pt x="2590921" y="3653289"/>
                </a:lnTo>
                <a:cubicBezTo>
                  <a:pt x="2590921" y="3458163"/>
                  <a:pt x="2749102" y="3299982"/>
                  <a:pt x="2944228" y="3299982"/>
                </a:cubicBezTo>
                <a:close/>
                <a:moveTo>
                  <a:pt x="4671517" y="2003653"/>
                </a:moveTo>
                <a:cubicBezTo>
                  <a:pt x="4866643" y="2003653"/>
                  <a:pt x="5024824" y="2161834"/>
                  <a:pt x="5024824" y="2356961"/>
                </a:cubicBezTo>
                <a:lnTo>
                  <a:pt x="5024824" y="3814642"/>
                </a:lnTo>
                <a:cubicBezTo>
                  <a:pt x="5024824" y="4009768"/>
                  <a:pt x="4866643" y="4167949"/>
                  <a:pt x="4671517" y="4167949"/>
                </a:cubicBezTo>
                <a:cubicBezTo>
                  <a:pt x="4476391" y="4167949"/>
                  <a:pt x="4318210" y="4009768"/>
                  <a:pt x="4318210" y="3814642"/>
                </a:cubicBezTo>
                <a:lnTo>
                  <a:pt x="4318210" y="2356961"/>
                </a:lnTo>
                <a:cubicBezTo>
                  <a:pt x="4318210" y="2161834"/>
                  <a:pt x="4476391" y="2003653"/>
                  <a:pt x="4671517" y="2003653"/>
                </a:cubicBezTo>
                <a:close/>
                <a:moveTo>
                  <a:pt x="2080591" y="1998280"/>
                </a:moveTo>
                <a:cubicBezTo>
                  <a:pt x="2275717" y="1998280"/>
                  <a:pt x="2433898" y="2156462"/>
                  <a:pt x="2433898" y="2351589"/>
                </a:cubicBezTo>
                <a:lnTo>
                  <a:pt x="2433898" y="3814642"/>
                </a:lnTo>
                <a:cubicBezTo>
                  <a:pt x="2433898" y="4009768"/>
                  <a:pt x="2275717" y="4167949"/>
                  <a:pt x="2080591" y="4167949"/>
                </a:cubicBezTo>
                <a:cubicBezTo>
                  <a:pt x="1885465" y="4167949"/>
                  <a:pt x="1727284" y="4009768"/>
                  <a:pt x="1727284" y="3814642"/>
                </a:cubicBezTo>
                <a:lnTo>
                  <a:pt x="1727284" y="2351589"/>
                </a:lnTo>
                <a:cubicBezTo>
                  <a:pt x="1727284" y="2156462"/>
                  <a:pt x="1885465" y="1998280"/>
                  <a:pt x="2080591" y="1998280"/>
                </a:cubicBezTo>
                <a:close/>
                <a:moveTo>
                  <a:pt x="3807871" y="1985150"/>
                </a:moveTo>
                <a:cubicBezTo>
                  <a:pt x="4002997" y="1985150"/>
                  <a:pt x="4161178" y="2143331"/>
                  <a:pt x="4161178" y="2338456"/>
                </a:cubicBezTo>
                <a:lnTo>
                  <a:pt x="4161178" y="4383113"/>
                </a:lnTo>
                <a:cubicBezTo>
                  <a:pt x="4161178" y="4578239"/>
                  <a:pt x="4002997" y="4736420"/>
                  <a:pt x="3807871" y="4736420"/>
                </a:cubicBezTo>
                <a:cubicBezTo>
                  <a:pt x="3612745" y="4736420"/>
                  <a:pt x="3454564" y="4578239"/>
                  <a:pt x="3454564" y="4383113"/>
                </a:cubicBezTo>
                <a:lnTo>
                  <a:pt x="3454564" y="2338456"/>
                </a:lnTo>
                <a:cubicBezTo>
                  <a:pt x="3454564" y="2143331"/>
                  <a:pt x="3612745" y="1985150"/>
                  <a:pt x="3807871" y="1985150"/>
                </a:cubicBezTo>
                <a:close/>
                <a:moveTo>
                  <a:pt x="1216947" y="1399625"/>
                </a:moveTo>
                <a:cubicBezTo>
                  <a:pt x="1412073" y="1399625"/>
                  <a:pt x="1570254" y="1557806"/>
                  <a:pt x="1570254" y="1752932"/>
                </a:cubicBezTo>
                <a:lnTo>
                  <a:pt x="1570254" y="4383113"/>
                </a:lnTo>
                <a:cubicBezTo>
                  <a:pt x="1570254" y="4578239"/>
                  <a:pt x="1412073" y="4736420"/>
                  <a:pt x="1216947" y="4736420"/>
                </a:cubicBezTo>
                <a:cubicBezTo>
                  <a:pt x="1021821" y="4736420"/>
                  <a:pt x="863640" y="4578239"/>
                  <a:pt x="863640" y="4383113"/>
                </a:cubicBezTo>
                <a:lnTo>
                  <a:pt x="863640" y="1752932"/>
                </a:lnTo>
                <a:cubicBezTo>
                  <a:pt x="863640" y="1557806"/>
                  <a:pt x="1021821" y="1399625"/>
                  <a:pt x="1216947" y="1399625"/>
                </a:cubicBezTo>
                <a:close/>
                <a:moveTo>
                  <a:pt x="353307" y="997246"/>
                </a:moveTo>
                <a:cubicBezTo>
                  <a:pt x="548433" y="997246"/>
                  <a:pt x="706614" y="1155427"/>
                  <a:pt x="706614" y="1350553"/>
                </a:cubicBezTo>
                <a:lnTo>
                  <a:pt x="706614" y="2900244"/>
                </a:lnTo>
                <a:cubicBezTo>
                  <a:pt x="706614" y="3095369"/>
                  <a:pt x="548433" y="3253549"/>
                  <a:pt x="353307" y="3253549"/>
                </a:cubicBezTo>
                <a:cubicBezTo>
                  <a:pt x="158181" y="3253549"/>
                  <a:pt x="0" y="3095369"/>
                  <a:pt x="0" y="2900244"/>
                </a:cubicBezTo>
                <a:lnTo>
                  <a:pt x="0" y="1350553"/>
                </a:lnTo>
                <a:cubicBezTo>
                  <a:pt x="0" y="1155427"/>
                  <a:pt x="158181" y="997246"/>
                  <a:pt x="353307" y="997246"/>
                </a:cubicBezTo>
                <a:close/>
                <a:moveTo>
                  <a:pt x="2944233" y="995468"/>
                </a:moveTo>
                <a:cubicBezTo>
                  <a:pt x="3139359" y="995468"/>
                  <a:pt x="3297540" y="1153649"/>
                  <a:pt x="3297540" y="1348775"/>
                </a:cubicBezTo>
                <a:lnTo>
                  <a:pt x="3297540" y="2898444"/>
                </a:lnTo>
                <a:cubicBezTo>
                  <a:pt x="3297540" y="3093570"/>
                  <a:pt x="3139359" y="3251751"/>
                  <a:pt x="2944233" y="3251751"/>
                </a:cubicBezTo>
                <a:cubicBezTo>
                  <a:pt x="2749107" y="3251751"/>
                  <a:pt x="2590926" y="3093570"/>
                  <a:pt x="2590926" y="2898444"/>
                </a:cubicBezTo>
                <a:lnTo>
                  <a:pt x="2590926" y="1348775"/>
                </a:lnTo>
                <a:cubicBezTo>
                  <a:pt x="2590926" y="1153649"/>
                  <a:pt x="2749107" y="995468"/>
                  <a:pt x="2944233" y="995468"/>
                </a:cubicBezTo>
                <a:close/>
                <a:moveTo>
                  <a:pt x="2080591" y="67642"/>
                </a:moveTo>
                <a:cubicBezTo>
                  <a:pt x="2275717" y="67642"/>
                  <a:pt x="2433898" y="225823"/>
                  <a:pt x="2433898" y="420949"/>
                </a:cubicBezTo>
                <a:lnTo>
                  <a:pt x="2433898" y="1573543"/>
                </a:lnTo>
                <a:cubicBezTo>
                  <a:pt x="2433898" y="1768669"/>
                  <a:pt x="2275717" y="1926850"/>
                  <a:pt x="2080591" y="1926850"/>
                </a:cubicBezTo>
                <a:cubicBezTo>
                  <a:pt x="1885465" y="1926850"/>
                  <a:pt x="1727284" y="1768669"/>
                  <a:pt x="1727284" y="1573543"/>
                </a:cubicBezTo>
                <a:lnTo>
                  <a:pt x="1727284" y="420949"/>
                </a:lnTo>
                <a:cubicBezTo>
                  <a:pt x="1727284" y="225823"/>
                  <a:pt x="1885465" y="67642"/>
                  <a:pt x="2080591" y="67642"/>
                </a:cubicBezTo>
                <a:close/>
                <a:moveTo>
                  <a:pt x="4671517" y="67639"/>
                </a:moveTo>
                <a:cubicBezTo>
                  <a:pt x="4866643" y="67639"/>
                  <a:pt x="5024824" y="225820"/>
                  <a:pt x="5024824" y="420946"/>
                </a:cubicBezTo>
                <a:lnTo>
                  <a:pt x="5024824" y="426250"/>
                </a:lnTo>
                <a:lnTo>
                  <a:pt x="5024831" y="426320"/>
                </a:lnTo>
                <a:cubicBezTo>
                  <a:pt x="5024831" y="802964"/>
                  <a:pt x="5024830" y="1179609"/>
                  <a:pt x="5024830" y="1556253"/>
                </a:cubicBezTo>
                <a:lnTo>
                  <a:pt x="5024824" y="1556313"/>
                </a:lnTo>
                <a:lnTo>
                  <a:pt x="5024824" y="1561315"/>
                </a:lnTo>
                <a:cubicBezTo>
                  <a:pt x="5024824" y="1756441"/>
                  <a:pt x="4866643" y="1914622"/>
                  <a:pt x="4671517" y="1914622"/>
                </a:cubicBezTo>
                <a:cubicBezTo>
                  <a:pt x="4476391" y="1914622"/>
                  <a:pt x="4318210" y="1756441"/>
                  <a:pt x="4318210" y="1561315"/>
                </a:cubicBezTo>
                <a:lnTo>
                  <a:pt x="4318210" y="420946"/>
                </a:lnTo>
                <a:cubicBezTo>
                  <a:pt x="4318210" y="225820"/>
                  <a:pt x="4476391" y="67639"/>
                  <a:pt x="4671517" y="67639"/>
                </a:cubicBezTo>
                <a:close/>
                <a:moveTo>
                  <a:pt x="1216947" y="1382"/>
                </a:moveTo>
                <a:cubicBezTo>
                  <a:pt x="1412073" y="1382"/>
                  <a:pt x="1570254" y="159563"/>
                  <a:pt x="1570254" y="354688"/>
                </a:cubicBezTo>
                <a:lnTo>
                  <a:pt x="1570254" y="978679"/>
                </a:lnTo>
                <a:cubicBezTo>
                  <a:pt x="1570254" y="1173805"/>
                  <a:pt x="1412073" y="1331986"/>
                  <a:pt x="1216947" y="1331986"/>
                </a:cubicBezTo>
                <a:cubicBezTo>
                  <a:pt x="1021821" y="1331986"/>
                  <a:pt x="863640" y="1173805"/>
                  <a:pt x="863640" y="978679"/>
                </a:cubicBezTo>
                <a:lnTo>
                  <a:pt x="863640" y="354688"/>
                </a:lnTo>
                <a:cubicBezTo>
                  <a:pt x="863640" y="159563"/>
                  <a:pt x="1021821" y="1382"/>
                  <a:pt x="1216947" y="1382"/>
                </a:cubicBezTo>
                <a:close/>
                <a:moveTo>
                  <a:pt x="353307" y="1381"/>
                </a:moveTo>
                <a:cubicBezTo>
                  <a:pt x="548433" y="1381"/>
                  <a:pt x="706614" y="159562"/>
                  <a:pt x="706614" y="354688"/>
                </a:cubicBezTo>
                <a:lnTo>
                  <a:pt x="706614" y="593931"/>
                </a:lnTo>
                <a:cubicBezTo>
                  <a:pt x="706614" y="789057"/>
                  <a:pt x="548433" y="947238"/>
                  <a:pt x="353307" y="947238"/>
                </a:cubicBezTo>
                <a:cubicBezTo>
                  <a:pt x="158181" y="947238"/>
                  <a:pt x="0" y="789057"/>
                  <a:pt x="0" y="593931"/>
                </a:cubicBezTo>
                <a:lnTo>
                  <a:pt x="0" y="354688"/>
                </a:lnTo>
                <a:cubicBezTo>
                  <a:pt x="0" y="159562"/>
                  <a:pt x="158181" y="1381"/>
                  <a:pt x="353307" y="1381"/>
                </a:cubicBezTo>
                <a:close/>
                <a:moveTo>
                  <a:pt x="2944233" y="1380"/>
                </a:moveTo>
                <a:cubicBezTo>
                  <a:pt x="3139359" y="1380"/>
                  <a:pt x="3297540" y="159561"/>
                  <a:pt x="3297540" y="354687"/>
                </a:cubicBezTo>
                <a:lnTo>
                  <a:pt x="3297540" y="592132"/>
                </a:lnTo>
                <a:cubicBezTo>
                  <a:pt x="3297540" y="787258"/>
                  <a:pt x="3139359" y="945439"/>
                  <a:pt x="2944233" y="945439"/>
                </a:cubicBezTo>
                <a:cubicBezTo>
                  <a:pt x="2749107" y="945439"/>
                  <a:pt x="2590926" y="787258"/>
                  <a:pt x="2590926" y="592132"/>
                </a:cubicBezTo>
                <a:lnTo>
                  <a:pt x="2590926" y="354687"/>
                </a:lnTo>
                <a:cubicBezTo>
                  <a:pt x="2590926" y="159561"/>
                  <a:pt x="2749107" y="1380"/>
                  <a:pt x="2944233" y="1380"/>
                </a:cubicBezTo>
                <a:close/>
                <a:moveTo>
                  <a:pt x="3807871" y="0"/>
                </a:moveTo>
                <a:cubicBezTo>
                  <a:pt x="4002997" y="0"/>
                  <a:pt x="4161178" y="158181"/>
                  <a:pt x="4161178" y="353307"/>
                </a:cubicBezTo>
                <a:lnTo>
                  <a:pt x="4161178" y="1565582"/>
                </a:lnTo>
                <a:cubicBezTo>
                  <a:pt x="4161178" y="1760708"/>
                  <a:pt x="4002997" y="1918889"/>
                  <a:pt x="3807871" y="1918889"/>
                </a:cubicBezTo>
                <a:cubicBezTo>
                  <a:pt x="3612745" y="1918889"/>
                  <a:pt x="3454564" y="1760708"/>
                  <a:pt x="3454564" y="1565582"/>
                </a:cubicBezTo>
                <a:lnTo>
                  <a:pt x="3454564" y="353307"/>
                </a:lnTo>
                <a:cubicBezTo>
                  <a:pt x="3454564" y="158181"/>
                  <a:pt x="3612745" y="0"/>
                  <a:pt x="3807871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5" name="Google Shape;62;p10">
            <a:extLst>
              <a:ext uri="{FF2B5EF4-FFF2-40B4-BE49-F238E27FC236}">
                <a16:creationId xmlns:a16="http://schemas.microsoft.com/office/drawing/2014/main" id="{7E61D578-3081-41AE-8EE3-51F3A84F01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900" y="767333"/>
            <a:ext cx="4689600" cy="12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 b="1">
                <a:solidFill>
                  <a:schemeClr val="bg2"/>
                </a:solidFill>
                <a:latin typeface="+mn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6" name="Google Shape;64;p10">
            <a:extLst>
              <a:ext uri="{FF2B5EF4-FFF2-40B4-BE49-F238E27FC236}">
                <a16:creationId xmlns:a16="http://schemas.microsoft.com/office/drawing/2014/main" id="{A50A92A3-AE4C-4624-AA22-67CDF5F76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900" y="2131467"/>
            <a:ext cx="4689600" cy="3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>
                <a:latin typeface="+mn-lt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92770077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 userDrawn="1">
  <p:cSld name="1_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1A755-6F7D-42B3-BDEE-6BA3BE39C5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48051" cy="685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73" name="Google Shape;73;p12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4098160" y="529267"/>
            <a:ext cx="7398488" cy="1011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4092433" y="1861878"/>
            <a:ext cx="2386400" cy="4213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>
                <a:latin typeface="+mn-lt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6601341" y="1861878"/>
            <a:ext cx="2386400" cy="4213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>
                <a:latin typeface="+mn-lt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3"/>
          </p:nvPr>
        </p:nvSpPr>
        <p:spPr>
          <a:xfrm>
            <a:off x="9110248" y="1861878"/>
            <a:ext cx="2386400" cy="4213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>
                <a:latin typeface="+mn-lt"/>
              </a:defRPr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7573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 userDrawn="1">
  <p:cSld name="1_Title + 3 columns">
    <p:bg>
      <p:bgPr>
        <a:solidFill>
          <a:schemeClr val="bg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E60D2E-66ED-4458-B70A-95B6A914BB68}"/>
              </a:ext>
            </a:extLst>
          </p:cNvPr>
          <p:cNvSpPr/>
          <p:nvPr userDrawn="1"/>
        </p:nvSpPr>
        <p:spPr>
          <a:xfrm>
            <a:off x="6099870" y="0"/>
            <a:ext cx="609212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89"/>
          </a:p>
        </p:txBody>
      </p:sp>
      <p:sp>
        <p:nvSpPr>
          <p:cNvPr id="4" name="Google Shape;61;p10">
            <a:extLst>
              <a:ext uri="{FF2B5EF4-FFF2-40B4-BE49-F238E27FC236}">
                <a16:creationId xmlns:a16="http://schemas.microsoft.com/office/drawing/2014/main" id="{4D015966-7571-48C2-95DB-5B346C5437BF}"/>
              </a:ext>
            </a:extLst>
          </p:cNvPr>
          <p:cNvSpPr/>
          <p:nvPr userDrawn="1"/>
        </p:nvSpPr>
        <p:spPr>
          <a:xfrm>
            <a:off x="6099871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62;p10">
            <a:extLst>
              <a:ext uri="{FF2B5EF4-FFF2-40B4-BE49-F238E27FC236}">
                <a16:creationId xmlns:a16="http://schemas.microsoft.com/office/drawing/2014/main" id="{58F4A20F-7B1D-407B-BF25-2D2FCC81CD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900" y="767333"/>
            <a:ext cx="4689600" cy="12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  <a:latin typeface="+mn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 dirty="0"/>
          </a:p>
        </p:txBody>
      </p:sp>
      <p:sp>
        <p:nvSpPr>
          <p:cNvPr id="6" name="Google Shape;64;p10">
            <a:extLst>
              <a:ext uri="{FF2B5EF4-FFF2-40B4-BE49-F238E27FC236}">
                <a16:creationId xmlns:a16="http://schemas.microsoft.com/office/drawing/2014/main" id="{C7D8D4D6-53A4-40A9-9C93-48AD545598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1900" y="2131467"/>
            <a:ext cx="4689600" cy="3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>
                <a:solidFill>
                  <a:schemeClr val="bg2"/>
                </a:solidFill>
                <a:latin typeface="+mn-lt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Google Shape;79;p12">
            <a:extLst>
              <a:ext uri="{FF2B5EF4-FFF2-40B4-BE49-F238E27FC236}">
                <a16:creationId xmlns:a16="http://schemas.microsoft.com/office/drawing/2014/main" id="{999C3F5C-5337-4872-A4EE-639246C60DB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" name="Google Shape;64;p10">
            <a:extLst>
              <a:ext uri="{FF2B5EF4-FFF2-40B4-BE49-F238E27FC236}">
                <a16:creationId xmlns:a16="http://schemas.microsoft.com/office/drawing/2014/main" id="{EF5D8C86-1ADB-4F6A-BAAA-BEFFF2B97939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6876535" y="767334"/>
            <a:ext cx="4689600" cy="532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>
                <a:solidFill>
                  <a:schemeClr val="bg2"/>
                </a:solidFill>
                <a:latin typeface="+mn-lt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8938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005750"/>
            </a:gs>
            <a:gs pos="100000">
              <a:srgbClr val="008E87"/>
            </a:gs>
          </a:gsLst>
          <a:lin ang="30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48" r:id="rId3"/>
    <p:sldLayoutId id="2147483652" r:id="rId4"/>
    <p:sldLayoutId id="2147483654" r:id="rId5"/>
    <p:sldLayoutId id="2147483657" r:id="rId6"/>
    <p:sldLayoutId id="2147483678" r:id="rId7"/>
    <p:sldLayoutId id="2147483685" r:id="rId8"/>
    <p:sldLayoutId id="2147483686" r:id="rId9"/>
    <p:sldLayoutId id="2147483689" r:id="rId10"/>
    <p:sldLayoutId id="2147483687" r:id="rId11"/>
    <p:sldLayoutId id="214748368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3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0" r:id="rId2"/>
    <p:sldLayoutId id="2147483691" r:id="rId3"/>
    <p:sldLayoutId id="2147483692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A53A5-7398-4582-AAF3-76C72C0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E966F-65D2-4707-85DC-8D80A234C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C30A5-AEE0-4345-BF07-3E898CC4B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2681C-E6F3-40F7-A918-63DAF88F4A1F}" type="datetimeFigureOut">
              <a:rPr lang="ru-RU" smtClean="0"/>
              <a:t>01.06.2020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3BF21-1614-4696-9A70-0F4C9EDF4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D600-94C2-460E-BD7D-914958DFF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97A0-F7E9-4AA4-B3C6-9386BA169F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09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html5test.com/results/desktop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htmlbook.ru/samcss/kaskadirovanie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tutsplus.com/tutorials/30-css-best-practices-for-beginners--net-6741" TargetMode="External"/><Relationship Id="rId3" Type="http://schemas.openxmlformats.org/officeDocument/2006/relationships/hyperlink" Target="http://www.webremeslo.ru/html/glava0.html" TargetMode="External"/><Relationship Id="rId7" Type="http://schemas.openxmlformats.org/officeDocument/2006/relationships/hyperlink" Target="http://caniuse.com/" TargetMode="External"/><Relationship Id="rId2" Type="http://schemas.openxmlformats.org/officeDocument/2006/relationships/hyperlink" Target="http://htmlbook.ru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htmlbook.ru/css" TargetMode="External"/><Relationship Id="rId5" Type="http://schemas.openxmlformats.org/officeDocument/2006/relationships/hyperlink" Target="https://validator.w3.org/" TargetMode="External"/><Relationship Id="rId10" Type="http://schemas.openxmlformats.org/officeDocument/2006/relationships/hyperlink" Target="https://the-echoplex.net/flexyboxes/" TargetMode="External"/><Relationship Id="rId4" Type="http://schemas.openxmlformats.org/officeDocument/2006/relationships/hyperlink" Target="http://professorweb.ru/my/html/html5/level1/html5_index.php" TargetMode="External"/><Relationship Id="rId9" Type="http://schemas.openxmlformats.org/officeDocument/2006/relationships/hyperlink" Target="https://flexboxfroggy.com/#r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html4/strict.dtd" TargetMode="External"/><Relationship Id="rId2" Type="http://schemas.openxmlformats.org/officeDocument/2006/relationships/hyperlink" Target="http://www.w3.org/TR/html4/frameset.dtd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w3.org/TR/html4/loose.dt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6E54CE5-EF18-4918-9E00-1DCECDD501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Ильин Антон</a:t>
            </a:r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2F794D-3659-4CA4-A77A-A392B2EBF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644" y="1959129"/>
            <a:ext cx="5602665" cy="2091876"/>
          </a:xfrm>
          <a:ln>
            <a:noFill/>
          </a:ln>
        </p:spPr>
        <p:txBody>
          <a:bodyPr/>
          <a:lstStyle/>
          <a:p>
            <a:r>
              <a:rPr lang="en-US" sz="4267" dirty="0" smtClean="0"/>
              <a:t>HTML 5</a:t>
            </a:r>
            <a:r>
              <a:rPr lang="en-US" sz="4267" dirty="0"/>
              <a:t>/ </a:t>
            </a:r>
            <a:br>
              <a:rPr lang="en-US" sz="4267" dirty="0"/>
            </a:br>
            <a:r>
              <a:rPr lang="en-US" sz="4267" dirty="0"/>
              <a:t>CSS Best Practices/</a:t>
            </a:r>
            <a:br>
              <a:rPr lang="en-US" sz="4267" dirty="0"/>
            </a:br>
            <a:r>
              <a:rPr lang="en-US" sz="4267" dirty="0"/>
              <a:t>Flexbox</a:t>
            </a:r>
            <a:endParaRPr lang="ru-RU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45ED554-EB46-458F-A931-9434A16C07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636E9ABC-4E8A-4680-A6C3-1E79B987017E}"/>
              </a:ext>
            </a:extLst>
          </p:cNvPr>
          <p:cNvSpPr/>
          <p:nvPr/>
        </p:nvSpPr>
        <p:spPr>
          <a:xfrm rot="5400000">
            <a:off x="0" y="0"/>
            <a:ext cx="1325880" cy="132588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89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82D807F1-8B84-4DA2-A87C-4257B6FA3E81}"/>
              </a:ext>
            </a:extLst>
          </p:cNvPr>
          <p:cNvSpPr/>
          <p:nvPr/>
        </p:nvSpPr>
        <p:spPr>
          <a:xfrm rot="16200000">
            <a:off x="7626328" y="2358828"/>
            <a:ext cx="4499172" cy="4499172"/>
          </a:xfrm>
          <a:prstGeom prst="rtTriangle">
            <a:avLst/>
          </a:prstGeom>
          <a:gradFill>
            <a:gsLst>
              <a:gs pos="0">
                <a:srgbClr val="005750"/>
              </a:gs>
              <a:gs pos="100000">
                <a:srgbClr val="008E87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89"/>
          </a:p>
        </p:txBody>
      </p:sp>
    </p:spTree>
    <p:extLst>
      <p:ext uri="{BB962C8B-B14F-4D97-AF65-F5344CB8AC3E}">
        <p14:creationId xmlns:p14="http://schemas.microsoft.com/office/powerpoint/2010/main" val="256839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5;p1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06401" y="0"/>
            <a:ext cx="13751697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7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СЕМАНТИКА В HTML 5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5" name="Google Shape;169;p12" descr="ÐÐ°ÑÑÐ¸Ð½ÐºÐ¸ Ð¿Ð¾ Ð·Ð°Ð¿ÑÐ¾ÑÑ html markup before html 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4193" y="509533"/>
            <a:ext cx="7914880" cy="5565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2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СЕМАНТИКА В HTML 5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24650" y="461319"/>
            <a:ext cx="4431957" cy="6079524"/>
          </a:xfrm>
        </p:spPr>
        <p:txBody>
          <a:bodyPr>
            <a:normAutofit lnSpcReduction="10000"/>
          </a:bodyPr>
          <a:lstStyle/>
          <a:p>
            <a:pPr marL="186262" indent="0">
              <a:buNone/>
            </a:pPr>
            <a:r>
              <a:rPr lang="en-US" dirty="0" smtClean="0"/>
              <a:t>HTML5 </a:t>
            </a:r>
            <a:r>
              <a:rPr lang="ru-RU" dirty="0"/>
              <a:t>вводит ряд новых семантических элементов, предназначение которых определять блоки различных частей веб-страницы:</a:t>
            </a:r>
          </a:p>
          <a:p>
            <a:r>
              <a:rPr lang="ru-RU" dirty="0"/>
              <a:t>&lt;</a:t>
            </a:r>
            <a:r>
              <a:rPr lang="en-US" dirty="0"/>
              <a:t>article&gt;</a:t>
            </a:r>
          </a:p>
          <a:p>
            <a:r>
              <a:rPr lang="en-US" dirty="0"/>
              <a:t>&lt;aside&gt;</a:t>
            </a:r>
          </a:p>
          <a:p>
            <a:r>
              <a:rPr lang="en-US" dirty="0"/>
              <a:t>&lt;details&gt;</a:t>
            </a:r>
          </a:p>
          <a:p>
            <a:r>
              <a:rPr lang="en-US" dirty="0" smtClean="0"/>
              <a:t>&lt;</a:t>
            </a:r>
            <a:r>
              <a:rPr lang="en-US" dirty="0"/>
              <a:t>figure&gt;</a:t>
            </a:r>
          </a:p>
          <a:p>
            <a:r>
              <a:rPr lang="en-US" dirty="0"/>
              <a:t>&lt;footer&gt;</a:t>
            </a:r>
          </a:p>
          <a:p>
            <a:r>
              <a:rPr lang="en-US" dirty="0"/>
              <a:t>&lt;header&gt;</a:t>
            </a:r>
          </a:p>
          <a:p>
            <a:r>
              <a:rPr lang="en-US" dirty="0"/>
              <a:t>&lt;main&gt;</a:t>
            </a:r>
          </a:p>
          <a:p>
            <a:r>
              <a:rPr lang="en-US" dirty="0"/>
              <a:t>&lt;mark&gt;</a:t>
            </a:r>
          </a:p>
          <a:p>
            <a:r>
              <a:rPr lang="en-US" dirty="0"/>
              <a:t>&lt;</a:t>
            </a:r>
            <a:r>
              <a:rPr lang="en-US" dirty="0" err="1"/>
              <a:t>nav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smtClean="0"/>
              <a:t>section&gt;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2050" name="Picture 2" descr="Семантические элементы HTML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83" y="767333"/>
            <a:ext cx="3597207" cy="423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6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ПОДДЕРЖКА БРАУЗЕРАМИ HTML5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65093" y="5764729"/>
            <a:ext cx="7461600" cy="830807"/>
          </a:xfrm>
        </p:spPr>
        <p:txBody>
          <a:bodyPr/>
          <a:lstStyle/>
          <a:p>
            <a:pPr marL="186262" indent="0">
              <a:buNone/>
            </a:pPr>
            <a:r>
              <a:rPr lang="en-US" u="sng" dirty="0">
                <a:solidFill>
                  <a:schemeClr val="hlink"/>
                </a:solidFill>
                <a:hlinkClick r:id="rId2"/>
              </a:rPr>
              <a:t>http://html5test.com/results/desktop.html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5" name="Google Shape;17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0423" y="602577"/>
            <a:ext cx="8109752" cy="4090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020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&quot;css in web developm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" y="767333"/>
            <a:ext cx="3081867" cy="5308000"/>
          </a:xfrm>
        </p:spPr>
        <p:txBody>
          <a:bodyPr/>
          <a:lstStyle/>
          <a:p>
            <a:r>
              <a:rPr lang="ru-RU" sz="2400" dirty="0">
                <a:latin typeface="+mj-lt"/>
              </a:rPr>
              <a:t>ПРЕИМУЩЕСТВА ИСПОЛЬЗОВАНИЯ CSS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u-RU" sz="2400" dirty="0"/>
              <a:t>Разделение структуры документа от стиля отображения. CSS можно написать независимо от HTML.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Поддержка большим количеством устройств (в том числе телефоны и принтеры).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Оптимизация производительности. CSS файлы кэшируются браузерами.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81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" y="767333"/>
            <a:ext cx="3081867" cy="5308000"/>
          </a:xfrm>
        </p:spPr>
        <p:txBody>
          <a:bodyPr/>
          <a:lstStyle/>
          <a:p>
            <a:r>
              <a:rPr lang="ru-RU" sz="2400" dirty="0"/>
              <a:t>ПОДКЛЮЧЕНИЕ CSS СТИЛЕЙ К ДОКУМЕНТУ</a:t>
            </a:r>
            <a:endParaRPr lang="ru-RU" sz="2400" dirty="0">
              <a:latin typeface="+mj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2"/>
              </a:buClr>
            </a:pPr>
            <a:r>
              <a:rPr lang="ru-RU" sz="2400" dirty="0" err="1"/>
              <a:t>Inline</a:t>
            </a:r>
            <a:r>
              <a:rPr lang="ru-RU" sz="2400" dirty="0"/>
              <a:t> (атрибут </a:t>
            </a:r>
            <a:r>
              <a:rPr lang="ru-RU" sz="2400" dirty="0" err="1"/>
              <a:t>style</a:t>
            </a:r>
            <a:r>
              <a:rPr lang="ru-RU" sz="2400" dirty="0"/>
              <a:t> в </a:t>
            </a:r>
            <a:r>
              <a:rPr lang="ru-RU" sz="2400" dirty="0" err="1"/>
              <a:t>HTMLэлементе</a:t>
            </a:r>
            <a:r>
              <a:rPr lang="ru-RU" sz="2400" dirty="0"/>
              <a:t>);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Тег &lt;</a:t>
            </a:r>
            <a:r>
              <a:rPr lang="ru-RU" sz="2400" dirty="0" err="1"/>
              <a:t>style</a:t>
            </a:r>
            <a:r>
              <a:rPr lang="ru-RU" sz="2400" dirty="0"/>
              <a:t>&gt; в HTML-документе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Подключение внешнего CSS файла при помощи тега &lt;</a:t>
            </a:r>
            <a:r>
              <a:rPr lang="ru-RU" sz="2400" dirty="0" err="1"/>
              <a:t>link</a:t>
            </a:r>
            <a:r>
              <a:rPr lang="ru-RU" sz="2400" dirty="0"/>
              <a:t>&gt;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Подключение внутри CSS файла (использование @</a:t>
            </a:r>
            <a:r>
              <a:rPr lang="ru-RU" sz="2400" dirty="0" err="1"/>
              <a:t>import</a:t>
            </a:r>
            <a:r>
              <a:rPr lang="ru-RU" sz="2400" dirty="0"/>
              <a:t>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0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" y="767333"/>
            <a:ext cx="3081867" cy="5308000"/>
          </a:xfrm>
        </p:spPr>
        <p:txBody>
          <a:bodyPr/>
          <a:lstStyle/>
          <a:p>
            <a:r>
              <a:rPr lang="ru-RU" sz="2400" dirty="0">
                <a:latin typeface="+mj-lt"/>
              </a:rPr>
              <a:t>БАЗОВЫЙ СИНТАКСИС CSS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20833" y="767334"/>
            <a:ext cx="7461600" cy="3635333"/>
          </a:xfrm>
        </p:spPr>
        <p:txBody>
          <a:bodyPr>
            <a:normAutofit fontScale="92500"/>
          </a:bodyPr>
          <a:lstStyle/>
          <a:p>
            <a:pPr>
              <a:buClr>
                <a:schemeClr val="accent2"/>
              </a:buClr>
            </a:pPr>
            <a:r>
              <a:rPr lang="ru-RU" sz="2400" dirty="0"/>
              <a:t> Любой стиль (кроме </a:t>
            </a:r>
            <a:r>
              <a:rPr lang="ru-RU" sz="2400" dirty="0" err="1"/>
              <a:t>inline</a:t>
            </a:r>
            <a:r>
              <a:rPr lang="ru-RU" sz="2400" dirty="0"/>
              <a:t>) состоит из селектора и набора правил, заданных в формате свойство: значение;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Селектор описывает параметры элементов, к которым будут применяться описанные в его теле правила;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В качестве селекторов могут использоваться теги, классы и другие характеристики.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5" name="Google Shape;196;p5"/>
          <p:cNvPicPr preferRelativeResize="0"/>
          <p:nvPr/>
        </p:nvPicPr>
        <p:blipFill rotWithShape="1">
          <a:blip r:embed="rId2">
            <a:alphaModFix/>
          </a:blip>
          <a:srcRect b="5005"/>
          <a:stretch/>
        </p:blipFill>
        <p:spPr>
          <a:xfrm>
            <a:off x="4270917" y="4304834"/>
            <a:ext cx="7503929" cy="2028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81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" y="767333"/>
            <a:ext cx="3081867" cy="5308000"/>
          </a:xfrm>
        </p:spPr>
        <p:txBody>
          <a:bodyPr/>
          <a:lstStyle/>
          <a:p>
            <a:r>
              <a:rPr lang="ru-RU" sz="2400" dirty="0"/>
              <a:t>КОММЕНТАРИИ В CSS</a:t>
            </a:r>
            <a:endParaRPr lang="ru-RU" sz="2400" dirty="0">
              <a:latin typeface="+mj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82168" y="767334"/>
            <a:ext cx="4447433" cy="5565801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ru-RU" sz="2400" dirty="0"/>
              <a:t>Добавление пояснений по поводу использования того или иного стилевого свойства;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Разделение на блоки;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Собственные заметки;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Позволяют легко вспомнить логику и структуру селекторов; </a:t>
            </a:r>
          </a:p>
          <a:p>
            <a:pPr>
              <a:buClr>
                <a:schemeClr val="accent2"/>
              </a:buClr>
            </a:pPr>
            <a:r>
              <a:rPr lang="ru-RU" sz="2400" dirty="0"/>
              <a:t>Повышают разборчивость кода.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6" name="Google Shape;203;p6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l="4614" t="439" r="30770" b="-439"/>
          <a:stretch/>
        </p:blipFill>
        <p:spPr>
          <a:xfrm>
            <a:off x="8584645" y="1621825"/>
            <a:ext cx="3556000" cy="3856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7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200" y="767333"/>
            <a:ext cx="3081867" cy="5308000"/>
          </a:xfrm>
        </p:spPr>
        <p:txBody>
          <a:bodyPr/>
          <a:lstStyle/>
          <a:p>
            <a:r>
              <a:rPr lang="ru-RU" sz="2400" dirty="0">
                <a:latin typeface="+mj-lt"/>
              </a:rPr>
              <a:t>СЕЛЕКТОРЫ CSS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35105"/>
              </p:ext>
            </p:extLst>
          </p:nvPr>
        </p:nvGraphicFramePr>
        <p:xfrm>
          <a:off x="3826933" y="200693"/>
          <a:ext cx="8128000" cy="64261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37467">
                  <a:extLst>
                    <a:ext uri="{9D8B030D-6E8A-4147-A177-3AD203B41FA5}">
                      <a16:colId xmlns:a16="http://schemas.microsoft.com/office/drawing/2014/main" val="1359591938"/>
                    </a:ext>
                  </a:extLst>
                </a:gridCol>
                <a:gridCol w="4690533">
                  <a:extLst>
                    <a:ext uri="{9D8B030D-6E8A-4147-A177-3AD203B41FA5}">
                      <a16:colId xmlns:a16="http://schemas.microsoft.com/office/drawing/2014/main" val="1736681360"/>
                    </a:ext>
                  </a:extLst>
                </a:gridCol>
              </a:tblGrid>
              <a:tr h="485400">
                <a:tc>
                  <a:txBody>
                    <a:bodyPr/>
                    <a:lstStyle/>
                    <a:p>
                      <a:r>
                        <a:rPr lang="ru-RU" sz="1900" u="none" strike="noStrike" cap="none" dirty="0" smtClean="0"/>
                        <a:t>Описание</a:t>
                      </a:r>
                      <a:endParaRPr lang="ru-RU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Пример</a:t>
                      </a:r>
                      <a:endParaRPr lang="ru-RU" sz="25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61047968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 smtClean="0"/>
                        <a:t>Универсальный селектор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* { </a:t>
                      </a:r>
                      <a:r>
                        <a:rPr lang="ru-RU" sz="1900" b="0" dirty="0" err="1"/>
                        <a:t>color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red</a:t>
                      </a:r>
                      <a:r>
                        <a:rPr lang="ru-RU" sz="1900" b="0" dirty="0"/>
                        <a:t>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2759272334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 smtClean="0"/>
                        <a:t>Элемент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p { </a:t>
                      </a:r>
                      <a:r>
                        <a:rPr lang="ru-RU" sz="1900" b="0" dirty="0" err="1"/>
                        <a:t>font-family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Garamond</a:t>
                      </a:r>
                      <a:r>
                        <a:rPr lang="ru-RU" sz="1900" b="0" dirty="0"/>
                        <a:t>, </a:t>
                      </a:r>
                      <a:r>
                        <a:rPr lang="ru-RU" sz="1900" b="0" dirty="0" err="1"/>
                        <a:t>serif</a:t>
                      </a:r>
                      <a:r>
                        <a:rPr lang="ru-RU" sz="1900" b="0" dirty="0"/>
                        <a:t>; }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2362519790"/>
                  </a:ext>
                </a:extLst>
              </a:tr>
              <a:tr h="678243"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Класс</a:t>
                      </a:r>
                      <a:endParaRPr lang="ru-RU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.</a:t>
                      </a:r>
                      <a:r>
                        <a:rPr lang="ru-RU" sz="1900" b="0" dirty="0" err="1"/>
                        <a:t>note</a:t>
                      </a:r>
                      <a:r>
                        <a:rPr lang="ru-RU" sz="1900" b="0" dirty="0"/>
                        <a:t> { </a:t>
                      </a:r>
                      <a:r>
                        <a:rPr lang="ru-RU" sz="1900" b="0" dirty="0" err="1"/>
                        <a:t>color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red</a:t>
                      </a:r>
                      <a:r>
                        <a:rPr lang="ru-RU" sz="1900" b="0" dirty="0"/>
                        <a:t>; </a:t>
                      </a:r>
                      <a:r>
                        <a:rPr lang="ru-RU" sz="1900" b="0" dirty="0" err="1"/>
                        <a:t>background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yellow</a:t>
                      </a:r>
                      <a:r>
                        <a:rPr lang="ru-RU" sz="1900" b="0" dirty="0"/>
                        <a:t>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2137068089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Идентификатор</a:t>
                      </a:r>
                      <a:endParaRPr lang="ru-RU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#paragraph1 { </a:t>
                      </a:r>
                      <a:r>
                        <a:rPr lang="ru-RU" sz="1900" b="0" dirty="0" err="1"/>
                        <a:t>margin</a:t>
                      </a:r>
                      <a:r>
                        <a:rPr lang="ru-RU" sz="1900" b="0" dirty="0"/>
                        <a:t>: 0;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2996851915"/>
                  </a:ext>
                </a:extLst>
              </a:tr>
              <a:tr h="690893"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Атрибут</a:t>
                      </a:r>
                      <a:endParaRPr lang="ru-RU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[</a:t>
                      </a:r>
                      <a:r>
                        <a:rPr lang="ru-RU" sz="1900" b="0" dirty="0" err="1"/>
                        <a:t>href</a:t>
                      </a:r>
                      <a:r>
                        <a:rPr lang="ru-RU" sz="1900" b="0" dirty="0"/>
                        <a:t>="http://google.com"]{ </a:t>
                      </a:r>
                      <a:r>
                        <a:rPr lang="ru-RU" sz="1900" b="0" dirty="0" err="1"/>
                        <a:t>font-weight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bold</a:t>
                      </a:r>
                      <a:r>
                        <a:rPr lang="ru-RU" sz="1900" b="0" dirty="0"/>
                        <a:t>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736529092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r>
                        <a:rPr lang="ru-RU" sz="1900" dirty="0" smtClean="0"/>
                        <a:t>Потомок</a:t>
                      </a:r>
                      <a:endParaRPr lang="ru-RU" sz="25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 err="1"/>
                        <a:t>div</a:t>
                      </a:r>
                      <a:r>
                        <a:rPr lang="ru-RU" sz="1900" b="0" dirty="0"/>
                        <a:t> p { </a:t>
                      </a:r>
                      <a:r>
                        <a:rPr lang="ru-RU" sz="1900" b="0" dirty="0" err="1"/>
                        <a:t>color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red</a:t>
                      </a:r>
                      <a:r>
                        <a:rPr lang="ru-RU" sz="1900" b="0" dirty="0"/>
                        <a:t>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884487967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 smtClean="0"/>
                        <a:t>Дочерний элемент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.</a:t>
                      </a:r>
                      <a:r>
                        <a:rPr lang="ru-RU" sz="1900" b="0" dirty="0" err="1"/>
                        <a:t>note</a:t>
                      </a:r>
                      <a:r>
                        <a:rPr lang="ru-RU" sz="1900" b="0" dirty="0"/>
                        <a:t> &gt; b { </a:t>
                      </a:r>
                      <a:r>
                        <a:rPr lang="ru-RU" sz="1900" b="0" dirty="0" err="1"/>
                        <a:t>color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green</a:t>
                      </a:r>
                      <a:r>
                        <a:rPr lang="ru-RU" sz="1900" b="0" dirty="0"/>
                        <a:t>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18041603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 smtClean="0"/>
                        <a:t>Родственный элемент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h1 ~ p { </a:t>
                      </a:r>
                      <a:r>
                        <a:rPr lang="ru-RU" sz="1900" b="0" dirty="0" err="1"/>
                        <a:t>font-size</a:t>
                      </a:r>
                      <a:r>
                        <a:rPr lang="ru-RU" sz="1900" b="0" dirty="0"/>
                        <a:t>: 24pt;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837928093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 smtClean="0"/>
                        <a:t>Соседний элемент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h1 + p { </a:t>
                      </a:r>
                      <a:r>
                        <a:rPr lang="ru-RU" sz="1900" b="0" dirty="0" err="1"/>
                        <a:t>font-size</a:t>
                      </a:r>
                      <a:r>
                        <a:rPr lang="ru-RU" sz="1900" b="0" dirty="0"/>
                        <a:t>: 24pt;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21023518"/>
                  </a:ext>
                </a:extLst>
              </a:tr>
              <a:tr h="485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 smtClean="0"/>
                        <a:t>Псевдо-класс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a:active { </a:t>
                      </a:r>
                      <a:r>
                        <a:rPr lang="ru-RU" sz="1900" b="0" dirty="0" err="1"/>
                        <a:t>color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yellow</a:t>
                      </a:r>
                      <a:r>
                        <a:rPr lang="ru-RU" sz="1900" b="0" dirty="0"/>
                        <a:t>; } 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2339141208"/>
                  </a:ext>
                </a:extLst>
              </a:tr>
              <a:tr h="6782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900" dirty="0" smtClean="0"/>
                        <a:t>Псевдо-элемент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900" b="0" dirty="0"/>
                        <a:t>.</a:t>
                      </a:r>
                      <a:r>
                        <a:rPr lang="ru-RU" sz="1900" b="0" dirty="0" err="1"/>
                        <a:t>new</a:t>
                      </a:r>
                      <a:r>
                        <a:rPr lang="ru-RU" sz="1900" b="0" dirty="0"/>
                        <a:t>::</a:t>
                      </a:r>
                      <a:r>
                        <a:rPr lang="ru-RU" sz="1900" b="0" dirty="0" err="1"/>
                        <a:t>before</a:t>
                      </a:r>
                      <a:r>
                        <a:rPr lang="ru-RU" sz="1900" b="0" dirty="0"/>
                        <a:t> { </a:t>
                      </a:r>
                      <a:r>
                        <a:rPr lang="ru-RU" sz="1900" b="0" dirty="0" err="1"/>
                        <a:t>content</a:t>
                      </a:r>
                      <a:r>
                        <a:rPr lang="ru-RU" sz="1900" b="0" dirty="0"/>
                        <a:t>: '!'; </a:t>
                      </a:r>
                      <a:r>
                        <a:rPr lang="ru-RU" sz="1900" b="0" dirty="0" err="1"/>
                        <a:t>color</a:t>
                      </a:r>
                      <a:r>
                        <a:rPr lang="ru-RU" sz="1900" b="0" dirty="0"/>
                        <a:t>: </a:t>
                      </a:r>
                      <a:r>
                        <a:rPr lang="ru-RU" sz="1900" b="0" dirty="0" err="1"/>
                        <a:t>red</a:t>
                      </a:r>
                      <a:r>
                        <a:rPr lang="ru-RU" sz="1900" b="0" dirty="0"/>
                        <a:t>; }</a:t>
                      </a:r>
                      <a:endParaRPr sz="1900" b="0" dirty="0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21971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1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25233" y="1515455"/>
            <a:ext cx="10717531" cy="392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Clr>
                <a:srgbClr val="FD603C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E3C50"/>
                </a:solidFill>
                <a:latin typeface="+mj-lt"/>
              </a:rPr>
              <a:t>Структура HTML документа</a:t>
            </a:r>
          </a:p>
          <a:p>
            <a:pPr marL="380990" indent="-380990">
              <a:buClr>
                <a:srgbClr val="FD603C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E3C50"/>
                </a:solidFill>
                <a:latin typeface="+mj-lt"/>
              </a:rPr>
              <a:t>HTML-элементы и их типы </a:t>
            </a:r>
            <a:endParaRPr lang="ru-RU" sz="3200" dirty="0">
              <a:latin typeface="+mj-lt"/>
            </a:endParaRPr>
          </a:p>
          <a:p>
            <a:pPr marL="380990" indent="-380990">
              <a:buClr>
                <a:srgbClr val="FD603C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E3C50"/>
                </a:solidFill>
                <a:latin typeface="+mj-lt"/>
              </a:rPr>
              <a:t>HTML 5</a:t>
            </a:r>
          </a:p>
          <a:p>
            <a:pPr marL="380990" indent="-380990">
              <a:buClr>
                <a:srgbClr val="FD603C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E3C50"/>
                </a:solidFill>
                <a:latin typeface="+mj-lt"/>
              </a:rPr>
              <a:t>Подключение CSS стилей к документу </a:t>
            </a:r>
          </a:p>
          <a:p>
            <a:pPr marL="380990" indent="-380990">
              <a:buClr>
                <a:srgbClr val="FD603C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E3C50"/>
                </a:solidFill>
                <a:latin typeface="+mj-lt"/>
              </a:rPr>
              <a:t>Синтаксис CSS </a:t>
            </a:r>
          </a:p>
          <a:p>
            <a:pPr marL="380990" indent="-380990">
              <a:buClr>
                <a:srgbClr val="FD603C"/>
              </a:buClr>
              <a:buSzPts val="3200"/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1E3C50"/>
                </a:solidFill>
                <a:latin typeface="+mj-lt"/>
              </a:rPr>
              <a:t>CSS селекторы </a:t>
            </a:r>
          </a:p>
          <a:p>
            <a:pPr marL="380990" indent="-380990">
              <a:buClr>
                <a:srgbClr val="FD603C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1E3C50"/>
                </a:solidFill>
                <a:latin typeface="+mj-lt"/>
              </a:rPr>
              <a:t>CSS Flexbox</a:t>
            </a:r>
          </a:p>
          <a:p>
            <a:endParaRPr lang="ru-RU" sz="2489" dirty="0"/>
          </a:p>
        </p:txBody>
      </p:sp>
    </p:spTree>
    <p:extLst>
      <p:ext uri="{BB962C8B-B14F-4D97-AF65-F5344CB8AC3E}">
        <p14:creationId xmlns:p14="http://schemas.microsoft.com/office/powerpoint/2010/main" val="128712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КАСКАДИРОВАНИЕ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65234" y="444842"/>
            <a:ext cx="8138900" cy="6112476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ru-RU" dirty="0"/>
              <a:t>Аббревиатура CSS расшифровывается как </a:t>
            </a:r>
            <a:r>
              <a:rPr lang="ru-RU" dirty="0" err="1"/>
              <a:t>Cascading</a:t>
            </a:r>
            <a:r>
              <a:rPr lang="ru-RU" dirty="0"/>
              <a:t> </a:t>
            </a:r>
            <a:r>
              <a:rPr lang="ru-RU" dirty="0" err="1"/>
              <a:t>Style</a:t>
            </a:r>
            <a:r>
              <a:rPr lang="ru-RU" dirty="0"/>
              <a:t> </a:t>
            </a:r>
            <a:r>
              <a:rPr lang="ru-RU" dirty="0" err="1"/>
              <a:t>Sheets</a:t>
            </a:r>
            <a:r>
              <a:rPr lang="ru-RU" dirty="0"/>
              <a:t> (каскадные таблицы стилей); </a:t>
            </a:r>
          </a:p>
          <a:p>
            <a:pPr>
              <a:buClr>
                <a:schemeClr val="accent2"/>
              </a:buClr>
            </a:pPr>
            <a:r>
              <a:rPr lang="ru-RU" dirty="0"/>
              <a:t>Под каскадом понимается одновременное применение разных стилевых правил к элементам документа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 smtClean="0"/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 smtClean="0"/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 smtClean="0"/>
          </a:p>
          <a:p>
            <a:pPr>
              <a:buClr>
                <a:schemeClr val="accent2"/>
              </a:buClr>
            </a:pPr>
            <a:endParaRPr lang="en-US" dirty="0"/>
          </a:p>
          <a:p>
            <a:pPr marL="186262" indent="0">
              <a:buClr>
                <a:schemeClr val="accent2"/>
              </a:buClr>
              <a:buNone/>
            </a:pPr>
            <a:endParaRPr lang="ru-RU" dirty="0" smtClean="0"/>
          </a:p>
          <a:p>
            <a:pPr marL="186262" indent="0">
              <a:buClr>
                <a:schemeClr val="accent2"/>
              </a:buClr>
              <a:buNone/>
            </a:pPr>
            <a:endParaRPr lang="en-US" dirty="0"/>
          </a:p>
          <a:p>
            <a:pPr>
              <a:buClr>
                <a:schemeClr val="accent2"/>
              </a:buClr>
            </a:pP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http://htmlbook.ru/samcss/kaskadirovanie</a:t>
            </a:r>
            <a:endParaRPr lang="en-US" dirty="0"/>
          </a:p>
          <a:p>
            <a:pPr>
              <a:buClr>
                <a:schemeClr val="accent2"/>
              </a:buClr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5" name="Google Shape;218;p8"/>
          <p:cNvPicPr preferRelativeResize="0"/>
          <p:nvPr/>
        </p:nvPicPr>
        <p:blipFill rotWithShape="1">
          <a:blip r:embed="rId3">
            <a:alphaModFix/>
          </a:blip>
          <a:srcRect l="-243" t="-2265" r="242" b="7083"/>
          <a:stretch/>
        </p:blipFill>
        <p:spPr>
          <a:xfrm>
            <a:off x="4662196" y="2493205"/>
            <a:ext cx="6344973" cy="3031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57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333" y="767333"/>
            <a:ext cx="3183467" cy="5308000"/>
          </a:xfrm>
        </p:spPr>
        <p:txBody>
          <a:bodyPr spcFirstLastPara="1" wrap="square" lIns="0" tIns="91425" rIns="0" bIns="91425" anchor="t" anchorCtr="0">
            <a:noAutofit/>
          </a:bodyPr>
          <a:lstStyle/>
          <a:p>
            <a:r>
              <a:rPr lang="ru-RU" dirty="0"/>
              <a:t>ИСПОЛЬЗОВАНИЕ !IMPORTANT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42675" y="496400"/>
            <a:ext cx="7461600" cy="5308000"/>
          </a:xfrm>
        </p:spPr>
        <p:txBody>
          <a:bodyPr/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dirty="0"/>
              <a:t>Играет роль в том случае, когда пользователи подключают свою собственную таблицу стилей;</a:t>
            </a:r>
          </a:p>
          <a:p>
            <a:pPr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ru-RU" dirty="0"/>
              <a:t>Если возникает противоречие, когда стиль автора страницы и пользователя для одного и того же элемента не совпадает, то !</a:t>
            </a:r>
            <a:r>
              <a:rPr lang="ru-RU" dirty="0" err="1"/>
              <a:t>important</a:t>
            </a:r>
            <a:r>
              <a:rPr lang="ru-RU" dirty="0"/>
              <a:t> позволяет повысить приоритет стиля.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pic>
        <p:nvPicPr>
          <p:cNvPr id="5" name="Google Shape;224;p9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2018" y="2912534"/>
            <a:ext cx="5822916" cy="3945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41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767333"/>
            <a:ext cx="2870867" cy="5308000"/>
          </a:xfrm>
        </p:spPr>
        <p:txBody>
          <a:bodyPr/>
          <a:lstStyle/>
          <a:p>
            <a:r>
              <a:rPr lang="en-US" dirty="0"/>
              <a:t>Best </a:t>
            </a:r>
            <a:r>
              <a:rPr lang="en-US" dirty="0" smtClean="0"/>
              <a:t>Practice#1</a:t>
            </a:r>
            <a:r>
              <a:rPr lang="en-US" dirty="0"/>
              <a:t>: </a:t>
            </a:r>
            <a:r>
              <a:rPr lang="ru-RU" dirty="0"/>
              <a:t>Используйте</a:t>
            </a:r>
            <a:r>
              <a:rPr lang="en-US" dirty="0"/>
              <a:t> CSS Reset</a:t>
            </a:r>
            <a:br>
              <a:rPr lang="en-US" dirty="0"/>
            </a:b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20833" y="767333"/>
            <a:ext cx="7647833" cy="2128267"/>
          </a:xfrm>
        </p:spPr>
        <p:txBody>
          <a:bodyPr/>
          <a:lstStyle/>
          <a:p>
            <a:pPr marL="186262" indent="0">
              <a:buClr>
                <a:schemeClr val="accent2"/>
              </a:buClr>
              <a:buNone/>
            </a:pPr>
            <a:r>
              <a:rPr lang="ru-RU" dirty="0"/>
              <a:t>Каждый браузер устанавливает свои значения стилей по умолчанию для различных </a:t>
            </a:r>
            <a:r>
              <a:rPr lang="ru-RU" dirty="0" err="1"/>
              <a:t>HTMLэлементов</a:t>
            </a:r>
            <a:r>
              <a:rPr lang="ru-RU" dirty="0"/>
              <a:t>. С помощью CSS </a:t>
            </a:r>
            <a:r>
              <a:rPr lang="ru-RU" dirty="0" err="1"/>
              <a:t>Reset</a:t>
            </a:r>
            <a:r>
              <a:rPr lang="ru-RU" dirty="0"/>
              <a:t> мы можем нивелировать эту разницу для обеспечения </a:t>
            </a:r>
            <a:r>
              <a:rPr lang="ru-RU" dirty="0" err="1"/>
              <a:t>кроссбраузерности</a:t>
            </a:r>
            <a:r>
              <a:rPr lang="ru-RU" dirty="0"/>
              <a:t> стилей.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5" name="Google Shape;231;p1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27418" y="2618286"/>
            <a:ext cx="6234661" cy="3992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691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473667"/>
            <a:ext cx="2870867" cy="5601667"/>
          </a:xfrm>
        </p:spPr>
        <p:txBody>
          <a:bodyPr/>
          <a:lstStyle/>
          <a:p>
            <a:r>
              <a:rPr lang="en-US" dirty="0"/>
              <a:t>Best </a:t>
            </a:r>
            <a:r>
              <a:rPr lang="en-US" dirty="0" smtClean="0"/>
              <a:t>Practice#2</a:t>
            </a:r>
            <a:r>
              <a:rPr lang="en-US" dirty="0"/>
              <a:t>: </a:t>
            </a:r>
            <a:r>
              <a:rPr lang="ru-RU" dirty="0"/>
              <a:t>Создавайте </a:t>
            </a:r>
            <a:r>
              <a:rPr lang="ru-RU" dirty="0" err="1"/>
              <a:t>переиспользуемые</a:t>
            </a:r>
            <a:r>
              <a:rPr lang="ru-RU" dirty="0"/>
              <a:t> стили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20833" y="473667"/>
            <a:ext cx="2771035" cy="858267"/>
          </a:xfrm>
        </p:spPr>
        <p:txBody>
          <a:bodyPr/>
          <a:lstStyle/>
          <a:p>
            <a:pPr marL="152396" indent="0">
              <a:spcBef>
                <a:spcPts val="1600"/>
              </a:spcBef>
              <a:buNone/>
            </a:pPr>
            <a:r>
              <a:rPr lang="ru-RU" dirty="0"/>
              <a:t>Так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надо</a:t>
            </a:r>
            <a:r>
              <a:rPr lang="ru-RU" dirty="0"/>
              <a:t> </a:t>
            </a:r>
            <a:r>
              <a:rPr lang="ru-RU" dirty="0" smtClean="0"/>
              <a:t>делать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6" name="Текст 2"/>
          <p:cNvSpPr txBox="1">
            <a:spLocks/>
          </p:cNvSpPr>
          <p:nvPr/>
        </p:nvSpPr>
        <p:spPr>
          <a:xfrm>
            <a:off x="7829235" y="473667"/>
            <a:ext cx="3620267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+mn-lt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01597" indent="0">
              <a:buNone/>
            </a:pPr>
            <a:r>
              <a:rPr lang="ru-RU" sz="1867" dirty="0"/>
              <a:t>Так </a:t>
            </a:r>
            <a:r>
              <a:rPr lang="ru-RU" sz="1867" b="1" dirty="0"/>
              <a:t>надо</a:t>
            </a:r>
            <a:r>
              <a:rPr lang="ru-RU" sz="1867" dirty="0"/>
              <a:t> делать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2769" y="1156289"/>
            <a:ext cx="2500100" cy="58381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89" dirty="0">
                <a:solidFill>
                  <a:srgbClr val="FFC000"/>
                </a:solidFill>
              </a:rPr>
              <a:t>#column1</a:t>
            </a:r>
            <a:r>
              <a:rPr lang="en-US" sz="2489" dirty="0">
                <a:solidFill>
                  <a:schemeClr val="tx2"/>
                </a:solidFill>
              </a:rPr>
              <a:t> {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   </a:t>
            </a:r>
            <a:r>
              <a:rPr lang="en-US" sz="2489" dirty="0">
                <a:solidFill>
                  <a:srgbClr val="00B0F0"/>
                </a:solidFill>
              </a:rPr>
              <a:t>float</a:t>
            </a:r>
            <a:r>
              <a:rPr lang="en-US" sz="2489" dirty="0">
                <a:solidFill>
                  <a:schemeClr val="tx2"/>
                </a:solidFill>
              </a:rPr>
              <a:t>: </a:t>
            </a:r>
            <a:r>
              <a:rPr lang="en-US" sz="248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left</a:t>
            </a:r>
            <a:r>
              <a:rPr lang="en-US" sz="2489" dirty="0">
                <a:solidFill>
                  <a:schemeClr val="tx2"/>
                </a:solidFill>
              </a:rPr>
              <a:t>;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   </a:t>
            </a:r>
            <a:r>
              <a:rPr lang="en-US" sz="2489" dirty="0">
                <a:solidFill>
                  <a:srgbClr val="00B0F0"/>
                </a:solidFill>
              </a:rPr>
              <a:t>width</a:t>
            </a:r>
            <a:r>
              <a:rPr lang="en-US" sz="2489" dirty="0">
                <a:solidFill>
                  <a:schemeClr val="tx2"/>
                </a:solidFill>
              </a:rPr>
              <a:t>: </a:t>
            </a:r>
            <a:r>
              <a:rPr lang="en-US" sz="2489" dirty="0">
                <a:solidFill>
                  <a:srgbClr val="EDFDF7"/>
                </a:solidFill>
              </a:rPr>
              <a:t>500px</a:t>
            </a:r>
            <a:r>
              <a:rPr lang="en-US" sz="2489" dirty="0">
                <a:solidFill>
                  <a:schemeClr val="tx2"/>
                </a:solidFill>
              </a:rPr>
              <a:t>;</a:t>
            </a:r>
          </a:p>
          <a:p>
            <a:r>
              <a:rPr lang="en-US" sz="2489" dirty="0" smtClean="0">
                <a:solidFill>
                  <a:schemeClr val="tx2"/>
                </a:solidFill>
              </a:rPr>
              <a:t>}</a:t>
            </a:r>
            <a:r>
              <a:rPr lang="en-US" sz="2489" dirty="0">
                <a:solidFill>
                  <a:schemeClr val="tx2"/>
                </a:solidFill>
              </a:rPr>
              <a:t/>
            </a:r>
            <a:br>
              <a:rPr lang="en-US" sz="2489" dirty="0">
                <a:solidFill>
                  <a:schemeClr val="tx2"/>
                </a:solidFill>
              </a:rPr>
            </a:br>
            <a:r>
              <a:rPr lang="en-US" sz="2489" dirty="0">
                <a:solidFill>
                  <a:srgbClr val="FFC000"/>
                </a:solidFill>
              </a:rPr>
              <a:t>#column2</a:t>
            </a:r>
            <a:r>
              <a:rPr lang="en-US" sz="2489" dirty="0">
                <a:solidFill>
                  <a:schemeClr val="tx2"/>
                </a:solidFill>
              </a:rPr>
              <a:t> {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   </a:t>
            </a:r>
            <a:r>
              <a:rPr lang="en-US" sz="2489" dirty="0">
                <a:solidFill>
                  <a:srgbClr val="00B0F0"/>
                </a:solidFill>
              </a:rPr>
              <a:t>float</a:t>
            </a:r>
            <a:r>
              <a:rPr lang="en-US" sz="2489" dirty="0">
                <a:solidFill>
                  <a:schemeClr val="tx2"/>
                </a:solidFill>
              </a:rPr>
              <a:t>: </a:t>
            </a:r>
            <a:r>
              <a:rPr lang="en-US" sz="248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right</a:t>
            </a:r>
            <a:r>
              <a:rPr lang="en-US" sz="2489" dirty="0">
                <a:solidFill>
                  <a:schemeClr val="tx2"/>
                </a:solidFill>
              </a:rPr>
              <a:t>;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   </a:t>
            </a:r>
            <a:r>
              <a:rPr lang="en-US" sz="2489" dirty="0">
                <a:solidFill>
                  <a:srgbClr val="00B0F0"/>
                </a:solidFill>
              </a:rPr>
              <a:t>width</a:t>
            </a:r>
            <a:r>
              <a:rPr lang="en-US" sz="2489" dirty="0">
                <a:solidFill>
                  <a:schemeClr val="tx2"/>
                </a:solidFill>
              </a:rPr>
              <a:t>:</a:t>
            </a:r>
            <a:r>
              <a:rPr lang="en-US" sz="2489" dirty="0">
                <a:solidFill>
                  <a:schemeClr val="bg1">
                    <a:lumMod val="95000"/>
                  </a:schemeClr>
                </a:solidFill>
              </a:rPr>
              <a:t> 500px;</a:t>
            </a:r>
          </a:p>
          <a:p>
            <a:r>
              <a:rPr lang="en-US" sz="2489" dirty="0">
                <a:solidFill>
                  <a:schemeClr val="tx2"/>
                </a:solidFill>
              </a:rPr>
              <a:t>}</a:t>
            </a:r>
          </a:p>
          <a:p>
            <a:endParaRPr lang="ru-RU" sz="2489" dirty="0"/>
          </a:p>
          <a:p>
            <a:endParaRPr lang="ru-RU" sz="2489" dirty="0"/>
          </a:p>
          <a:p>
            <a:endParaRPr lang="ru-RU" sz="2489" dirty="0"/>
          </a:p>
          <a:p>
            <a:endParaRPr lang="ru-RU" sz="2489" dirty="0"/>
          </a:p>
          <a:p>
            <a:endParaRPr lang="ru-RU" sz="2489" dirty="0"/>
          </a:p>
          <a:p>
            <a:endParaRPr lang="ru-RU" sz="2489" dirty="0"/>
          </a:p>
          <a:p>
            <a:endParaRPr lang="ru-RU" sz="2489" dirty="0"/>
          </a:p>
        </p:txBody>
      </p:sp>
      <p:sp>
        <p:nvSpPr>
          <p:cNvPr id="10" name="TextBox 9"/>
          <p:cNvSpPr txBox="1"/>
          <p:nvPr/>
        </p:nvSpPr>
        <p:spPr>
          <a:xfrm>
            <a:off x="7829234" y="1156289"/>
            <a:ext cx="4013755" cy="58381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89" dirty="0">
                <a:solidFill>
                  <a:srgbClr val="FFC000"/>
                </a:solidFill>
              </a:rPr>
              <a:t>.column</a:t>
            </a:r>
            <a:r>
              <a:rPr lang="en-US" sz="2489" dirty="0">
                <a:solidFill>
                  <a:schemeClr val="tx2"/>
                </a:solidFill>
              </a:rPr>
              <a:t> {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   </a:t>
            </a:r>
            <a:r>
              <a:rPr lang="en-US" sz="2489" dirty="0">
                <a:solidFill>
                  <a:srgbClr val="00B0F0"/>
                </a:solidFill>
              </a:rPr>
              <a:t>width</a:t>
            </a:r>
            <a:r>
              <a:rPr lang="en-US" sz="2489" dirty="0">
                <a:solidFill>
                  <a:schemeClr val="tx2"/>
                </a:solidFill>
              </a:rPr>
              <a:t>:</a:t>
            </a:r>
            <a:r>
              <a:rPr lang="en-US" sz="2489" dirty="0">
                <a:solidFill>
                  <a:schemeClr val="bg1">
                    <a:lumMod val="95000"/>
                  </a:schemeClr>
                </a:solidFill>
              </a:rPr>
              <a:t> 500px;</a:t>
            </a:r>
          </a:p>
          <a:p>
            <a:r>
              <a:rPr lang="en-US" sz="2489" dirty="0" smtClean="0">
                <a:solidFill>
                  <a:schemeClr val="tx2"/>
                </a:solidFill>
              </a:rPr>
              <a:t>}</a:t>
            </a:r>
            <a:r>
              <a:rPr lang="en-US" sz="2489" dirty="0">
                <a:solidFill>
                  <a:schemeClr val="tx2"/>
                </a:solidFill>
              </a:rPr>
              <a:t/>
            </a:r>
            <a:br>
              <a:rPr lang="en-US" sz="2489" dirty="0">
                <a:solidFill>
                  <a:schemeClr val="tx2"/>
                </a:solidFill>
              </a:rPr>
            </a:br>
            <a:r>
              <a:rPr lang="en-US" sz="2489" dirty="0">
                <a:solidFill>
                  <a:srgbClr val="FFC000"/>
                </a:solidFill>
              </a:rPr>
              <a:t>.float-left</a:t>
            </a:r>
            <a:r>
              <a:rPr lang="en-US" sz="2489" dirty="0">
                <a:solidFill>
                  <a:schemeClr val="tx2"/>
                </a:solidFill>
              </a:rPr>
              <a:t> {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   </a:t>
            </a:r>
            <a:r>
              <a:rPr lang="en-US" sz="2489" dirty="0">
                <a:solidFill>
                  <a:srgbClr val="00B0F0"/>
                </a:solidFill>
              </a:rPr>
              <a:t>float</a:t>
            </a:r>
            <a:r>
              <a:rPr lang="en-US" sz="2489" dirty="0">
                <a:solidFill>
                  <a:schemeClr val="tx2"/>
                </a:solidFill>
              </a:rPr>
              <a:t>: </a:t>
            </a:r>
            <a:r>
              <a:rPr lang="en-US" sz="2489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left</a:t>
            </a:r>
            <a:r>
              <a:rPr lang="en-US" sz="2489" dirty="0">
                <a:solidFill>
                  <a:schemeClr val="tx2"/>
                </a:solidFill>
              </a:rPr>
              <a:t>;</a:t>
            </a:r>
          </a:p>
          <a:p>
            <a:r>
              <a:rPr lang="en-US" sz="2489" dirty="0" smtClean="0">
                <a:solidFill>
                  <a:schemeClr val="tx2"/>
                </a:solidFill>
              </a:rPr>
              <a:t>}</a:t>
            </a:r>
            <a:r>
              <a:rPr lang="en-US" sz="2489" dirty="0">
                <a:solidFill>
                  <a:schemeClr val="tx2"/>
                </a:solidFill>
              </a:rPr>
              <a:t/>
            </a:r>
            <a:br>
              <a:rPr lang="en-US" sz="2489" dirty="0">
                <a:solidFill>
                  <a:schemeClr val="tx2"/>
                </a:solidFill>
              </a:rPr>
            </a:br>
            <a:r>
              <a:rPr lang="en-US" sz="2489" dirty="0">
                <a:solidFill>
                  <a:srgbClr val="FFC000"/>
                </a:solidFill>
              </a:rPr>
              <a:t>.float-right</a:t>
            </a:r>
            <a:r>
              <a:rPr lang="en-US" sz="2489" dirty="0">
                <a:solidFill>
                  <a:schemeClr val="tx2"/>
                </a:solidFill>
              </a:rPr>
              <a:t> {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   </a:t>
            </a:r>
            <a:r>
              <a:rPr lang="en-US" sz="2489" dirty="0">
                <a:solidFill>
                  <a:srgbClr val="00B0F0"/>
                </a:solidFill>
              </a:rPr>
              <a:t>float</a:t>
            </a:r>
            <a:r>
              <a:rPr lang="en-US" sz="2489" dirty="0">
                <a:solidFill>
                  <a:schemeClr val="tx2"/>
                </a:solidFill>
              </a:rPr>
              <a:t>: </a:t>
            </a:r>
            <a:r>
              <a:rPr lang="en-US" sz="2489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right</a:t>
            </a:r>
            <a:r>
              <a:rPr lang="en-US" sz="2489" dirty="0">
                <a:solidFill>
                  <a:schemeClr val="tx2"/>
                </a:solidFill>
              </a:rPr>
              <a:t>;</a:t>
            </a:r>
          </a:p>
          <a:p>
            <a:r>
              <a:rPr lang="en-US" sz="2489" dirty="0">
                <a:solidFill>
                  <a:schemeClr val="tx2"/>
                </a:solidFill>
              </a:rPr>
              <a:t>}</a:t>
            </a:r>
            <a:endParaRPr lang="ru-RU" sz="2489" dirty="0">
              <a:solidFill>
                <a:schemeClr val="tx2"/>
              </a:solidFill>
            </a:endParaRPr>
          </a:p>
          <a:p>
            <a:r>
              <a:rPr lang="en-US" sz="2489" dirty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489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div</a:t>
            </a:r>
            <a:r>
              <a:rPr lang="en-US" sz="2489" dirty="0">
                <a:solidFill>
                  <a:schemeClr val="tx2"/>
                </a:solidFill>
              </a:rPr>
              <a:t> </a:t>
            </a:r>
            <a:r>
              <a:rPr lang="en-US" sz="2489" dirty="0">
                <a:solidFill>
                  <a:srgbClr val="00B0F0"/>
                </a:solidFill>
              </a:rPr>
              <a:t>class</a:t>
            </a:r>
            <a:r>
              <a:rPr lang="en-US" sz="2489" dirty="0">
                <a:solidFill>
                  <a:schemeClr val="tx2"/>
                </a:solidFill>
              </a:rPr>
              <a:t>=</a:t>
            </a:r>
            <a:r>
              <a:rPr lang="en-US" sz="248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"row"</a:t>
            </a:r>
            <a:r>
              <a:rPr lang="en-US" sz="2489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2489" dirty="0">
                <a:solidFill>
                  <a:schemeClr val="tx2"/>
                </a:solidFill>
              </a:rPr>
              <a:t> </a:t>
            </a:r>
            <a:r>
              <a:rPr lang="en-US" sz="2489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sz="2489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div</a:t>
            </a:r>
            <a:r>
              <a:rPr lang="en-US" sz="2489" dirty="0">
                <a:solidFill>
                  <a:schemeClr val="tx2"/>
                </a:solidFill>
              </a:rPr>
              <a:t> </a:t>
            </a:r>
            <a:r>
              <a:rPr lang="en-US" sz="2489" dirty="0">
                <a:solidFill>
                  <a:srgbClr val="00B0F0"/>
                </a:solidFill>
              </a:rPr>
              <a:t>class</a:t>
            </a:r>
            <a:r>
              <a:rPr lang="en-US" sz="2489" dirty="0">
                <a:solidFill>
                  <a:schemeClr val="tx2"/>
                </a:solidFill>
              </a:rPr>
              <a:t>=</a:t>
            </a:r>
            <a:r>
              <a:rPr lang="en-US" sz="248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"column </a:t>
            </a:r>
            <a:r>
              <a:rPr lang="en-US" sz="2489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float</a:t>
            </a:r>
            <a:r>
              <a:rPr lang="ru-RU" sz="2489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489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left</a:t>
            </a:r>
            <a:r>
              <a:rPr lang="en-US" sz="248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  <a:r>
              <a:rPr lang="en-US" sz="2489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r>
              <a:rPr lang="en-US" sz="2489" dirty="0">
                <a:solidFill>
                  <a:schemeClr val="bg1">
                    <a:lumMod val="95000"/>
                  </a:schemeClr>
                </a:solidFill>
              </a:rPr>
              <a:t>here’s a left column!</a:t>
            </a:r>
            <a:r>
              <a:rPr lang="en-US" sz="2489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2489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div</a:t>
            </a:r>
            <a:r>
              <a:rPr lang="en-US" sz="2489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r>
              <a:rPr lang="en-US" sz="2489" dirty="0">
                <a:solidFill>
                  <a:schemeClr val="bg1">
                    <a:lumMod val="50000"/>
                  </a:schemeClr>
                </a:solidFill>
              </a:rPr>
              <a:t>&lt;/</a:t>
            </a:r>
            <a:r>
              <a:rPr lang="en-US" sz="2489" dirty="0">
                <a:solidFill>
                  <a:schemeClr val="tx1">
                    <a:lumMod val="60000"/>
                    <a:lumOff val="40000"/>
                  </a:schemeClr>
                </a:solidFill>
              </a:rPr>
              <a:t>div</a:t>
            </a:r>
            <a:r>
              <a:rPr lang="en-US" sz="2489" dirty="0">
                <a:solidFill>
                  <a:schemeClr val="bg1">
                    <a:lumMod val="50000"/>
                  </a:schemeClr>
                </a:solidFill>
              </a:rPr>
              <a:t>&gt;</a:t>
            </a:r>
          </a:p>
          <a:p>
            <a:endParaRPr lang="ru-RU" sz="2489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473667"/>
            <a:ext cx="2870867" cy="5601667"/>
          </a:xfrm>
        </p:spPr>
        <p:txBody>
          <a:bodyPr/>
          <a:lstStyle/>
          <a:p>
            <a:r>
              <a:rPr lang="en-US" dirty="0"/>
              <a:t>Best Practice #3: </a:t>
            </a:r>
            <a:r>
              <a:rPr lang="ru-RU" dirty="0"/>
              <a:t>Не повторяйтесь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20833" y="8154"/>
            <a:ext cx="2771035" cy="858267"/>
          </a:xfrm>
        </p:spPr>
        <p:txBody>
          <a:bodyPr/>
          <a:lstStyle/>
          <a:p>
            <a:pPr marL="152396" indent="0">
              <a:spcBef>
                <a:spcPts val="1600"/>
              </a:spcBef>
              <a:buNone/>
            </a:pPr>
            <a:r>
              <a:rPr lang="ru-RU" dirty="0"/>
              <a:t>Так </a:t>
            </a:r>
            <a:r>
              <a:rPr lang="ru-RU" b="1" dirty="0"/>
              <a:t>не</a:t>
            </a:r>
            <a:r>
              <a:rPr lang="ru-RU" dirty="0"/>
              <a:t> </a:t>
            </a:r>
            <a:r>
              <a:rPr lang="ru-RU" b="1" dirty="0"/>
              <a:t>надо</a:t>
            </a:r>
            <a:r>
              <a:rPr lang="ru-RU" dirty="0"/>
              <a:t> </a:t>
            </a:r>
            <a:r>
              <a:rPr lang="ru-RU" dirty="0" smtClean="0"/>
              <a:t>делать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6" name="Текст 2"/>
          <p:cNvSpPr txBox="1">
            <a:spLocks/>
          </p:cNvSpPr>
          <p:nvPr/>
        </p:nvSpPr>
        <p:spPr>
          <a:xfrm>
            <a:off x="7779870" y="141157"/>
            <a:ext cx="3620267" cy="858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+mn-lt"/>
                <a:ea typeface="Nunito Sans"/>
                <a:cs typeface="Nunito Sans"/>
                <a:sym typeface="Nunito Sans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101597" indent="0">
              <a:buNone/>
            </a:pPr>
            <a:r>
              <a:rPr lang="ru-RU" sz="1867" dirty="0"/>
              <a:t>Так </a:t>
            </a:r>
            <a:r>
              <a:rPr lang="ru-RU" sz="1867" b="1" dirty="0"/>
              <a:t>надо</a:t>
            </a:r>
            <a:r>
              <a:rPr lang="ru-RU" sz="1867" dirty="0"/>
              <a:t> делать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2077" y="784233"/>
            <a:ext cx="3535188" cy="58381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h1</a:t>
            </a:r>
            <a:r>
              <a:rPr lang="en-US" sz="2400" dirty="0">
                <a:solidFill>
                  <a:schemeClr val="tx2"/>
                </a:solidFill>
              </a:rPr>
              <a:t> {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dadada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margin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10px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10px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font-family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sans-serif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  <a:p>
            <a:r>
              <a:rPr lang="en-US" sz="2400" dirty="0">
                <a:solidFill>
                  <a:srgbClr val="FFC000"/>
                </a:solidFill>
              </a:rPr>
              <a:t>h2</a:t>
            </a:r>
            <a:r>
              <a:rPr lang="en-US" sz="2400" dirty="0">
                <a:solidFill>
                  <a:schemeClr val="tx2"/>
                </a:solidFill>
              </a:rPr>
              <a:t> {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dadada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margin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10px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10px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font-family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sans-serif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  <a:p>
            <a:r>
              <a:rPr lang="en-US" sz="2400" dirty="0">
                <a:solidFill>
                  <a:srgbClr val="FFC000"/>
                </a:solidFill>
              </a:rPr>
              <a:t>h3</a:t>
            </a:r>
            <a:r>
              <a:rPr lang="en-US" sz="2400" dirty="0">
                <a:solidFill>
                  <a:schemeClr val="tx2"/>
                </a:solidFill>
              </a:rPr>
              <a:t> {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color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dadada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margin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10px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10px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rgbClr val="00B0F0"/>
                </a:solidFill>
              </a:rPr>
              <a:t>font-family</a:t>
            </a:r>
            <a:r>
              <a:rPr lang="en-US" sz="2400" dirty="0">
                <a:solidFill>
                  <a:schemeClr val="tx2"/>
                </a:solidFill>
              </a:rPr>
              <a:t>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sans-serif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761090" y="784233"/>
            <a:ext cx="4013755" cy="583813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89" dirty="0">
                <a:solidFill>
                  <a:srgbClr val="FFC000"/>
                </a:solidFill>
              </a:rPr>
              <a:t>h1, h2, h3</a:t>
            </a:r>
            <a:r>
              <a:rPr lang="en-US" sz="2489" dirty="0">
                <a:solidFill>
                  <a:schemeClr val="tx2"/>
                </a:solidFill>
              </a:rPr>
              <a:t> {</a:t>
            </a:r>
          </a:p>
          <a:p>
            <a:r>
              <a:rPr lang="en-US" sz="2489" dirty="0">
                <a:solidFill>
                  <a:schemeClr val="tx2"/>
                </a:solidFill>
              </a:rPr>
              <a:t>  </a:t>
            </a:r>
            <a:r>
              <a:rPr lang="en-US" sz="2489" dirty="0">
                <a:solidFill>
                  <a:srgbClr val="00B0F0"/>
                </a:solidFill>
              </a:rPr>
              <a:t>color</a:t>
            </a:r>
            <a:r>
              <a:rPr lang="en-US" sz="2489" dirty="0">
                <a:solidFill>
                  <a:schemeClr val="tx2"/>
                </a:solidFill>
              </a:rPr>
              <a:t>: </a:t>
            </a:r>
            <a:r>
              <a:rPr lang="en-US" sz="248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#</a:t>
            </a:r>
            <a:r>
              <a:rPr lang="en-US" sz="2489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dadada</a:t>
            </a:r>
            <a:r>
              <a:rPr lang="en-US" sz="2489" dirty="0">
                <a:solidFill>
                  <a:schemeClr val="tx2"/>
                </a:solidFill>
              </a:rPr>
              <a:t>;</a:t>
            </a:r>
          </a:p>
          <a:p>
            <a:r>
              <a:rPr lang="en-US" sz="2489" dirty="0">
                <a:solidFill>
                  <a:schemeClr val="tx2"/>
                </a:solidFill>
              </a:rPr>
              <a:t>  </a:t>
            </a:r>
            <a:r>
              <a:rPr lang="en-US" sz="2489" dirty="0">
                <a:solidFill>
                  <a:srgbClr val="00B0F0"/>
                </a:solidFill>
              </a:rPr>
              <a:t>margin</a:t>
            </a:r>
            <a:r>
              <a:rPr lang="en-US" sz="2489" dirty="0">
                <a:solidFill>
                  <a:schemeClr val="tx2"/>
                </a:solidFill>
              </a:rPr>
              <a:t>: </a:t>
            </a:r>
            <a:r>
              <a:rPr lang="en-US" sz="2489" dirty="0">
                <a:solidFill>
                  <a:schemeClr val="bg1">
                    <a:lumMod val="95000"/>
                  </a:schemeClr>
                </a:solidFill>
              </a:rPr>
              <a:t>10px </a:t>
            </a:r>
            <a:r>
              <a:rPr lang="en-US" sz="2489" dirty="0" err="1">
                <a:solidFill>
                  <a:schemeClr val="bg1">
                    <a:lumMod val="95000"/>
                  </a:schemeClr>
                </a:solidFill>
              </a:rPr>
              <a:t>10px</a:t>
            </a:r>
            <a:r>
              <a:rPr lang="en-US" sz="2489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r>
              <a:rPr lang="en-US" sz="2489" dirty="0">
                <a:solidFill>
                  <a:schemeClr val="tx2"/>
                </a:solidFill>
              </a:rPr>
              <a:t>  </a:t>
            </a:r>
            <a:r>
              <a:rPr lang="en-US" sz="2489" dirty="0">
                <a:solidFill>
                  <a:srgbClr val="00B0F0"/>
                </a:solidFill>
              </a:rPr>
              <a:t>font-family</a:t>
            </a:r>
            <a:r>
              <a:rPr lang="en-US" sz="2489" dirty="0">
                <a:solidFill>
                  <a:schemeClr val="tx2"/>
                </a:solidFill>
              </a:rPr>
              <a:t>: </a:t>
            </a:r>
            <a:r>
              <a:rPr lang="en-US" sz="2489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sans-serif</a:t>
            </a:r>
            <a:r>
              <a:rPr lang="en-US" sz="2489" dirty="0">
                <a:solidFill>
                  <a:schemeClr val="tx2"/>
                </a:solidFill>
              </a:rPr>
              <a:t>;</a:t>
            </a:r>
          </a:p>
          <a:p>
            <a:r>
              <a:rPr lang="en-US" sz="2489" dirty="0">
                <a:solidFill>
                  <a:schemeClr val="tx2"/>
                </a:solidFill>
              </a:rPr>
              <a:t>}</a:t>
            </a:r>
            <a:endParaRPr lang="ru-RU" sz="2489" dirty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  <a:p>
            <a:endParaRPr lang="en-US" sz="2489" dirty="0">
              <a:solidFill>
                <a:schemeClr val="tx2"/>
              </a:solidFill>
            </a:endParaRPr>
          </a:p>
          <a:p>
            <a:endParaRPr lang="ru-RU" sz="2489" dirty="0" smtClean="0">
              <a:solidFill>
                <a:schemeClr val="tx2"/>
              </a:solidFill>
            </a:endParaRPr>
          </a:p>
          <a:p>
            <a:endParaRPr lang="ru-RU" sz="2489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473667"/>
            <a:ext cx="2870867" cy="5601667"/>
          </a:xfrm>
        </p:spPr>
        <p:txBody>
          <a:bodyPr/>
          <a:lstStyle/>
          <a:p>
            <a:r>
              <a:rPr lang="ru-RU" dirty="0"/>
              <a:t>DEVELOPER TOOLS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697501" y="473667"/>
            <a:ext cx="7935700" cy="1761533"/>
          </a:xfrm>
        </p:spPr>
        <p:txBody>
          <a:bodyPr/>
          <a:lstStyle/>
          <a:p>
            <a:pPr marL="186262" indent="0">
              <a:buNone/>
            </a:pPr>
            <a:r>
              <a:rPr lang="ru-RU" dirty="0" err="1"/>
              <a:t>Developer</a:t>
            </a:r>
            <a:r>
              <a:rPr lang="ru-RU" dirty="0"/>
              <a:t> </a:t>
            </a:r>
            <a:r>
              <a:rPr lang="ru-RU" dirty="0" err="1"/>
              <a:t>Tools</a:t>
            </a:r>
            <a:r>
              <a:rPr lang="ru-RU" dirty="0"/>
              <a:t> —удобный инструмент </a:t>
            </a:r>
            <a:r>
              <a:rPr lang="ru-RU" dirty="0" err="1"/>
              <a:t>вебразработки</a:t>
            </a:r>
            <a:r>
              <a:rPr lang="ru-RU" dirty="0"/>
              <a:t>. Он содержит в себе необходимый функционал для создания и отладки полноценных веб-приложений. </a:t>
            </a:r>
          </a:p>
          <a:p>
            <a:endParaRPr lang="ru-RU" dirty="0"/>
          </a:p>
        </p:txBody>
      </p:sp>
      <p:pic>
        <p:nvPicPr>
          <p:cNvPr id="11" name="Google Shape;275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8800" y="1964267"/>
            <a:ext cx="7040245" cy="4631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51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Картинки по запросу &quot;css flexbox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5511" y="0"/>
            <a:ext cx="179147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0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473667"/>
            <a:ext cx="2870867" cy="5601667"/>
          </a:xfrm>
        </p:spPr>
        <p:txBody>
          <a:bodyPr/>
          <a:lstStyle/>
          <a:p>
            <a:r>
              <a:rPr lang="ru-RU" dirty="0" err="1"/>
              <a:t>Flexbox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697501" y="473667"/>
            <a:ext cx="7935700" cy="1761533"/>
          </a:xfrm>
        </p:spPr>
        <p:txBody>
          <a:bodyPr/>
          <a:lstStyle/>
          <a:p>
            <a:pPr marL="380990" indent="-38099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b="1" dirty="0"/>
              <a:t>CSS </a:t>
            </a:r>
            <a:r>
              <a:rPr lang="ru-RU" b="1" dirty="0" err="1"/>
              <a:t>flexbox</a:t>
            </a:r>
            <a:r>
              <a:rPr lang="ru-RU" dirty="0"/>
              <a:t> </a:t>
            </a:r>
            <a:r>
              <a:rPr lang="ru-RU" i="1" dirty="0"/>
              <a:t>(</a:t>
            </a:r>
            <a:r>
              <a:rPr lang="ru-RU" i="1" dirty="0" err="1"/>
              <a:t>Flexible</a:t>
            </a:r>
            <a:r>
              <a:rPr lang="ru-RU" i="1" dirty="0"/>
              <a:t> </a:t>
            </a:r>
            <a:r>
              <a:rPr lang="ru-RU" i="1" dirty="0" err="1"/>
              <a:t>Box</a:t>
            </a:r>
            <a:r>
              <a:rPr lang="ru-RU" i="1" dirty="0"/>
              <a:t> </a:t>
            </a:r>
            <a:r>
              <a:rPr lang="ru-RU" i="1" dirty="0" err="1"/>
              <a:t>Layout</a:t>
            </a:r>
            <a:r>
              <a:rPr lang="ru-RU" i="1" dirty="0"/>
              <a:t> </a:t>
            </a:r>
            <a:r>
              <a:rPr lang="ru-RU" i="1" dirty="0" err="1"/>
              <a:t>Module</a:t>
            </a:r>
            <a:r>
              <a:rPr lang="ru-RU" i="1" dirty="0"/>
              <a:t>)</a:t>
            </a:r>
            <a:r>
              <a:rPr lang="ru-RU" dirty="0"/>
              <a:t> — модуль макета гибкого контейнера — представляет собой способ компоновки элементов, в основе лежит идея оси.</a:t>
            </a:r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dirty="0" err="1"/>
              <a:t>Flexbox</a:t>
            </a:r>
            <a:r>
              <a:rPr lang="ru-RU" dirty="0"/>
              <a:t> состоит из </a:t>
            </a:r>
            <a:r>
              <a:rPr lang="ru-RU" b="1" dirty="0"/>
              <a:t>гибкого контейнера (</a:t>
            </a:r>
            <a:r>
              <a:rPr lang="ru-RU" b="1" dirty="0" err="1"/>
              <a:t>flex</a:t>
            </a:r>
            <a:r>
              <a:rPr lang="ru-RU" b="1" dirty="0"/>
              <a:t> </a:t>
            </a:r>
            <a:r>
              <a:rPr lang="ru-RU" b="1" dirty="0" err="1"/>
              <a:t>container</a:t>
            </a:r>
            <a:r>
              <a:rPr lang="ru-RU" b="1" dirty="0"/>
              <a:t>)</a:t>
            </a:r>
            <a:r>
              <a:rPr lang="ru-RU" dirty="0"/>
              <a:t> и </a:t>
            </a:r>
            <a:r>
              <a:rPr lang="ru-RU" b="1" dirty="0"/>
              <a:t>гибких элементов (</a:t>
            </a:r>
            <a:r>
              <a:rPr lang="ru-RU" b="1" dirty="0" err="1"/>
              <a:t>flex</a:t>
            </a:r>
            <a:r>
              <a:rPr lang="ru-RU" b="1" dirty="0"/>
              <a:t> </a:t>
            </a:r>
            <a:r>
              <a:rPr lang="ru-RU" b="1" dirty="0" err="1"/>
              <a:t>items</a:t>
            </a:r>
            <a:r>
              <a:rPr lang="ru-RU" b="1" dirty="0"/>
              <a:t>)</a:t>
            </a:r>
            <a:r>
              <a:rPr lang="ru-RU" dirty="0"/>
              <a:t>. Гибкие элементы могут выстраиваться в строку или столбик, а оставшееся свободное пространство распределяется между ними различными способами. </a:t>
            </a:r>
            <a:endParaRPr lang="ru-RU" dirty="0" smtClean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 smtClean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 smtClean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 smtClean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 smtClean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endParaRPr lang="ru-RU" dirty="0"/>
          </a:p>
          <a:p>
            <a:pPr marL="380990" indent="-380990">
              <a:lnSpc>
                <a:spcPct val="90000"/>
              </a:lnSpc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dirty="0"/>
              <a:t>https://frontender.info/a-guide-to-flexbox/</a:t>
            </a:r>
          </a:p>
          <a:p>
            <a:endParaRPr lang="ru-RU" dirty="0"/>
          </a:p>
        </p:txBody>
      </p:sp>
      <p:pic>
        <p:nvPicPr>
          <p:cNvPr id="6" name="Google Shape;261;p14"/>
          <p:cNvPicPr preferRelativeResize="0"/>
          <p:nvPr/>
        </p:nvPicPr>
        <p:blipFill rotWithShape="1">
          <a:blip r:embed="rId2">
            <a:alphaModFix/>
          </a:blip>
          <a:srcRect b="53504"/>
          <a:stretch/>
        </p:blipFill>
        <p:spPr>
          <a:xfrm>
            <a:off x="3898900" y="2770602"/>
            <a:ext cx="6510425" cy="3027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1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473667"/>
            <a:ext cx="2870867" cy="5601667"/>
          </a:xfrm>
        </p:spPr>
        <p:txBody>
          <a:bodyPr/>
          <a:lstStyle/>
          <a:p>
            <a:r>
              <a:rPr lang="ru-RU" dirty="0" err="1"/>
              <a:t>Flexbox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697501" y="473667"/>
            <a:ext cx="7935700" cy="1761533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ts val="2220"/>
              <a:buNone/>
            </a:pPr>
            <a:r>
              <a:rPr lang="ru-RU" sz="2133" dirty="0"/>
              <a:t>Элементы можно располагать по строкам или столбцам в прямом или обратном порядке с контролем над направлением переноса. Нельзя использовать: </a:t>
            </a:r>
            <a:r>
              <a:rPr lang="ru-RU" sz="2133" dirty="0" err="1"/>
              <a:t>columns</a:t>
            </a:r>
            <a:r>
              <a:rPr lang="ru-RU" sz="2133" dirty="0"/>
              <a:t>, </a:t>
            </a:r>
            <a:r>
              <a:rPr lang="ru-RU" sz="2133" dirty="0" err="1"/>
              <a:t>float</a:t>
            </a:r>
            <a:r>
              <a:rPr lang="ru-RU" sz="2133" dirty="0"/>
              <a:t>, </a:t>
            </a:r>
            <a:r>
              <a:rPr lang="ru-RU" sz="2133" dirty="0" err="1"/>
              <a:t>clear</a:t>
            </a:r>
            <a:r>
              <a:rPr lang="ru-RU" sz="2133" dirty="0"/>
              <a:t> и vertical-align</a:t>
            </a:r>
          </a:p>
        </p:txBody>
      </p:sp>
      <p:pic>
        <p:nvPicPr>
          <p:cNvPr id="7" name="Google Shape;267;p15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0506" y="2235201"/>
            <a:ext cx="7782695" cy="2936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2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473667"/>
            <a:ext cx="2870867" cy="6184827"/>
          </a:xfrm>
        </p:spPr>
        <p:txBody>
          <a:bodyPr/>
          <a:lstStyle/>
          <a:p>
            <a:r>
              <a:rPr lang="ru-RU" dirty="0" smtClean="0">
                <a:latin typeface="+mj-lt"/>
              </a:rPr>
              <a:t>ПОЛЕЗНЫЕ ССЫЛКИ</a:t>
            </a:r>
            <a:endParaRPr lang="ru-RU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3697501" y="473665"/>
            <a:ext cx="7935700" cy="6184829"/>
          </a:xfrm>
        </p:spPr>
        <p:txBody>
          <a:bodyPr/>
          <a:lstStyle/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>
                <a:hlinkClick r:id="rId2"/>
              </a:rPr>
              <a:t>http://htmlbook.ru/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>
                <a:hlinkClick r:id="rId3"/>
              </a:rPr>
              <a:t>http://www.webremeslo.ru/html/glava0.html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>
                <a:hlinkClick r:id="rId4"/>
              </a:rPr>
              <a:t>http://professorweb.ru/my/html/html5/level1/html5_index.php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>
                <a:hlinkClick r:id="rId5"/>
              </a:rPr>
              <a:t>https://validator.w3.org/ 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/>
              <a:t>CSS справочник: </a:t>
            </a:r>
            <a:r>
              <a:rPr lang="ru-RU" sz="2667" dirty="0">
                <a:hlinkClick r:id="rId6"/>
              </a:rPr>
              <a:t>http://htmlbook.ru/css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/>
              <a:t> Поддержка CSS стилей различными браузерами: </a:t>
            </a:r>
            <a:r>
              <a:rPr lang="ru-RU" sz="2667" dirty="0">
                <a:hlinkClick r:id="rId7"/>
              </a:rPr>
              <a:t>http://caniuse.com/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>
                <a:hlinkClick r:id="rId8"/>
              </a:rPr>
              <a:t>https://code.tutsplus.com/tutorials/30-css-best-practices-for-beginners--net-6741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>
                <a:hlinkClick r:id="rId9"/>
              </a:rPr>
              <a:t>https://flexboxfroggy.com/#ru</a:t>
            </a:r>
            <a:endParaRPr lang="ru-RU" sz="2667" dirty="0"/>
          </a:p>
          <a:p>
            <a:pPr marL="380990" indent="-380990">
              <a:lnSpc>
                <a:spcPts val="4000"/>
              </a:lnSpc>
              <a:spcBef>
                <a:spcPts val="0"/>
              </a:spcBef>
              <a:buClr>
                <a:schemeClr val="accent2"/>
              </a:buClr>
              <a:buSzPts val="2220"/>
              <a:buFont typeface="Wingdings" panose="05000000000000000000" pitchFamily="2" charset="2"/>
              <a:buChar char="§"/>
            </a:pPr>
            <a:r>
              <a:rPr lang="ru-RU" sz="2667" dirty="0">
                <a:hlinkClick r:id="rId10"/>
              </a:rPr>
              <a:t>https://the-echoplex.net/flexyboxes/</a:t>
            </a:r>
            <a:endParaRPr lang="ru-RU" sz="2667" dirty="0"/>
          </a:p>
        </p:txBody>
      </p:sp>
    </p:spTree>
    <p:extLst>
      <p:ext uri="{BB962C8B-B14F-4D97-AF65-F5344CB8AC3E}">
        <p14:creationId xmlns:p14="http://schemas.microsoft.com/office/powerpoint/2010/main" val="15033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+mj-lt"/>
              </a:rPr>
              <a:t>КЛЮЧЕВЫЕ </a:t>
            </a:r>
            <a:r>
              <a:rPr lang="ru-RU" dirty="0">
                <a:latin typeface="+mj-lt"/>
              </a:rPr>
              <a:t>ПОНЯТИЯ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47445" y="454296"/>
            <a:ext cx="7461600" cy="5308000"/>
          </a:xfrm>
        </p:spPr>
        <p:txBody>
          <a:bodyPr/>
          <a:lstStyle/>
          <a:p>
            <a:pPr marL="447975" indent="-357670">
              <a:spcBef>
                <a:spcPts val="0"/>
              </a:spcBef>
              <a:buClr>
                <a:srgbClr val="FD603C"/>
              </a:buClr>
              <a:buSzPts val="2400"/>
            </a:pPr>
            <a:r>
              <a:rPr lang="ru-RU" dirty="0">
                <a:solidFill>
                  <a:srgbClr val="1E3C50"/>
                </a:solidFill>
              </a:rPr>
              <a:t>Элемент — это компонент страницы, отдающий браузеру какую-либо команду (например, создать абзац или вставить изображение); </a:t>
            </a:r>
          </a:p>
          <a:p>
            <a:pPr marL="447975" indent="-357670">
              <a:buClr>
                <a:srgbClr val="FD603C"/>
              </a:buClr>
              <a:buSzPts val="2400"/>
            </a:pPr>
            <a:r>
              <a:rPr lang="ru-RU" dirty="0">
                <a:solidFill>
                  <a:srgbClr val="1E3C50"/>
                </a:solidFill>
              </a:rPr>
              <a:t>Элемент состоит из пары тегов и содержимого. Некоторые элементы не имеют содержимого в принципе, они записываются одиночным самозакрывающимся тегом; </a:t>
            </a:r>
          </a:p>
          <a:p>
            <a:pPr marL="447975" indent="-357670">
              <a:buClr>
                <a:srgbClr val="FD603C"/>
              </a:buClr>
              <a:buSzPts val="2400"/>
            </a:pPr>
            <a:r>
              <a:rPr lang="ru-RU" dirty="0">
                <a:solidFill>
                  <a:srgbClr val="1E3C50"/>
                </a:solidFill>
              </a:rPr>
              <a:t>Атрибут — модификатор элемента. Записывается в открывающем теге. Позволяет уточнить поведение элемента (например, указать выравнивание в абзаце или ссылку на конкретное изображение). Может быть как текстовым, так и числовым.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5" name="Google Shape;100;g61738d6e94_0_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00104" y="5041558"/>
            <a:ext cx="6059659" cy="1681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51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0C0F711-A978-4121-A7D5-638EA4441B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096000" y="0"/>
            <a:ext cx="5667739" cy="6858000"/>
          </a:xfrm>
        </p:spPr>
      </p:pic>
      <p:sp>
        <p:nvSpPr>
          <p:cNvPr id="471" name="Google Shape;47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ru-RU" sz="2667">
                <a:solidFill>
                  <a:schemeClr val="bg1"/>
                </a:solidFill>
              </a:rPr>
              <a:t>Контакты</a:t>
            </a:r>
          </a:p>
        </p:txBody>
      </p:sp>
      <p:sp>
        <p:nvSpPr>
          <p:cNvPr id="472" name="Google Shape;472;p40"/>
          <p:cNvSpPr txBox="1">
            <a:spLocks noGrp="1"/>
          </p:cNvSpPr>
          <p:nvPr>
            <p:ph type="sldNum" idx="4294967295"/>
          </p:nvPr>
        </p:nvSpPr>
        <p:spPr>
          <a:xfrm>
            <a:off x="11459634" y="6333067"/>
            <a:ext cx="732367" cy="52493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12" name="Прямоугольник 25">
            <a:extLst>
              <a:ext uri="{FF2B5EF4-FFF2-40B4-BE49-F238E27FC236}">
                <a16:creationId xmlns:a16="http://schemas.microsoft.com/office/drawing/2014/main" id="{C2F3A624-98CD-4F1D-B66C-4122145A6568}"/>
              </a:ext>
            </a:extLst>
          </p:cNvPr>
          <p:cNvSpPr/>
          <p:nvPr/>
        </p:nvSpPr>
        <p:spPr>
          <a:xfrm>
            <a:off x="681900" y="3182397"/>
            <a:ext cx="4941661" cy="1980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ru-RU" sz="1600" b="1" dirty="0">
                <a:solidFill>
                  <a:schemeClr val="bg1"/>
                </a:solidFill>
                <a:latin typeface="+mn-lt"/>
              </a:rPr>
              <a:t>Санкт-Петербург</a:t>
            </a:r>
          </a:p>
          <a:p>
            <a:r>
              <a:rPr lang="ru-RU" sz="1600" dirty="0">
                <a:solidFill>
                  <a:schemeClr val="bg1"/>
                </a:solidFill>
                <a:latin typeface="+mn-lt"/>
              </a:rPr>
              <a:t>наб. реки Смоленки, д. 33</a:t>
            </a:r>
            <a:br>
              <a:rPr lang="ru-RU" sz="1600" dirty="0">
                <a:solidFill>
                  <a:schemeClr val="bg1"/>
                </a:solidFill>
                <a:latin typeface="+mn-lt"/>
              </a:rPr>
            </a:br>
            <a:r>
              <a:rPr lang="ru-RU" sz="1600" dirty="0">
                <a:solidFill>
                  <a:schemeClr val="bg1"/>
                </a:solidFill>
                <a:latin typeface="+mn-lt"/>
              </a:rPr>
              <a:t>телефон: +7 812 346 58 33</a:t>
            </a:r>
          </a:p>
          <a:p>
            <a:pPr>
              <a:spcBef>
                <a:spcPts val="3200"/>
              </a:spcBef>
            </a:pPr>
            <a:r>
              <a:rPr lang="ru-RU" sz="1600" b="1" dirty="0">
                <a:solidFill>
                  <a:schemeClr val="bg1"/>
                </a:solidFill>
                <a:latin typeface="+mn-lt"/>
              </a:rPr>
              <a:t>Москва</a:t>
            </a:r>
          </a:p>
          <a:p>
            <a:r>
              <a:rPr lang="ru-RU" sz="1600" dirty="0">
                <a:solidFill>
                  <a:schemeClr val="bg1"/>
                </a:solidFill>
                <a:latin typeface="+mn-lt"/>
              </a:rPr>
              <a:t>Варшавское шоссе, д. 36, стр. 8</a:t>
            </a:r>
          </a:p>
          <a:p>
            <a:r>
              <a:rPr lang="ru-RU" sz="1600" dirty="0">
                <a:solidFill>
                  <a:schemeClr val="bg1"/>
                </a:solidFill>
                <a:latin typeface="+mn-lt"/>
              </a:rPr>
              <a:t>телефон: +7 499 788 74 94</a:t>
            </a:r>
          </a:p>
        </p:txBody>
      </p:sp>
      <p:sp>
        <p:nvSpPr>
          <p:cNvPr id="14" name="Google Shape;473;p40">
            <a:extLst>
              <a:ext uri="{FF2B5EF4-FFF2-40B4-BE49-F238E27FC236}">
                <a16:creationId xmlns:a16="http://schemas.microsoft.com/office/drawing/2014/main" id="{9EF1521A-F76A-449A-AE86-1F04002D019A}"/>
              </a:ext>
            </a:extLst>
          </p:cNvPr>
          <p:cNvSpPr txBox="1">
            <a:spLocks/>
          </p:cNvSpPr>
          <p:nvPr/>
        </p:nvSpPr>
        <p:spPr>
          <a:xfrm>
            <a:off x="681900" y="2097239"/>
            <a:ext cx="4689600" cy="1191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  <a:buClr>
                <a:schemeClr val="bg1"/>
              </a:buClr>
              <a:buSzPts val="1200"/>
            </a:pPr>
            <a:r>
              <a:rPr lang="en-US" sz="1600">
                <a:solidFill>
                  <a:schemeClr val="bg1"/>
                </a:solidFill>
              </a:rPr>
              <a:t>www.digdes.ru</a:t>
            </a:r>
          </a:p>
          <a:p>
            <a:pPr>
              <a:spcBef>
                <a:spcPts val="1333"/>
              </a:spcBef>
              <a:buClr>
                <a:schemeClr val="bg1"/>
              </a:buClr>
              <a:buSzPts val="1200"/>
            </a:pPr>
            <a:r>
              <a:rPr lang="en-US" sz="1600">
                <a:solidFill>
                  <a:schemeClr val="bg1"/>
                </a:solidFill>
              </a:rPr>
              <a:t>info@digdes.ru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C8DD4B7-FD35-45B6-B668-D4AD393E81EE}"/>
              </a:ext>
            </a:extLst>
          </p:cNvPr>
          <p:cNvGrpSpPr/>
          <p:nvPr/>
        </p:nvGrpSpPr>
        <p:grpSpPr>
          <a:xfrm>
            <a:off x="841380" y="1851071"/>
            <a:ext cx="509904" cy="74215"/>
            <a:chOff x="4098231" y="3046837"/>
            <a:chExt cx="2589659" cy="376915"/>
          </a:xfrm>
          <a:solidFill>
            <a:schemeClr val="bg1"/>
          </a:solidFill>
        </p:grpSpPr>
        <p:sp>
          <p:nvSpPr>
            <p:cNvPr id="18" name="Rounded Rectangle 29">
              <a:extLst>
                <a:ext uri="{FF2B5EF4-FFF2-40B4-BE49-F238E27FC236}">
                  <a16:creationId xmlns:a16="http://schemas.microsoft.com/office/drawing/2014/main" id="{61675479-3CE7-43EB-A7DC-5E9D5EC2277F}"/>
                </a:ext>
              </a:extLst>
            </p:cNvPr>
            <p:cNvSpPr/>
            <p:nvPr/>
          </p:nvSpPr>
          <p:spPr>
            <a:xfrm rot="5400000">
              <a:off x="4859980" y="2285094"/>
              <a:ext cx="376909" cy="190040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  <p:sp>
          <p:nvSpPr>
            <p:cNvPr id="19" name="Rounded Rectangle 30">
              <a:extLst>
                <a:ext uri="{FF2B5EF4-FFF2-40B4-BE49-F238E27FC236}">
                  <a16:creationId xmlns:a16="http://schemas.microsoft.com/office/drawing/2014/main" id="{63B7FF44-37EA-4564-AE4C-7C25BD0C2737}"/>
                </a:ext>
              </a:extLst>
            </p:cNvPr>
            <p:cNvSpPr/>
            <p:nvPr/>
          </p:nvSpPr>
          <p:spPr>
            <a:xfrm rot="5400000">
              <a:off x="6292919" y="3028780"/>
              <a:ext cx="376913" cy="413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89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ОБЩАЯ СТРУКТУРА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20834" y="767333"/>
            <a:ext cx="3934295" cy="5308000"/>
          </a:xfrm>
        </p:spPr>
        <p:txBody>
          <a:bodyPr/>
          <a:lstStyle/>
          <a:p>
            <a:pPr marL="447975" indent="-357670">
              <a:spcBef>
                <a:spcPts val="0"/>
              </a:spcBef>
              <a:buClr>
                <a:srgbClr val="FD603C"/>
              </a:buClr>
              <a:buSzPts val="2400"/>
            </a:pPr>
            <a:r>
              <a:rPr lang="ru-RU" dirty="0">
                <a:solidFill>
                  <a:srgbClr val="1E3C50"/>
                </a:solidFill>
              </a:rPr>
              <a:t>DOCTYPE — тип документа (HTML/HTML5/XHTML); </a:t>
            </a:r>
          </a:p>
          <a:p>
            <a:pPr marL="447975" indent="-357670">
              <a:spcBef>
                <a:spcPts val="0"/>
              </a:spcBef>
              <a:buClr>
                <a:srgbClr val="FD603C"/>
              </a:buClr>
              <a:buSzPts val="2400"/>
            </a:pPr>
            <a:r>
              <a:rPr lang="ru-RU" dirty="0" err="1">
                <a:solidFill>
                  <a:srgbClr val="1E3C50"/>
                </a:solidFill>
              </a:rPr>
              <a:t>html</a:t>
            </a:r>
            <a:r>
              <a:rPr lang="ru-RU" dirty="0">
                <a:solidFill>
                  <a:srgbClr val="1E3C50"/>
                </a:solidFill>
              </a:rPr>
              <a:t> — корневой элемент;</a:t>
            </a:r>
          </a:p>
          <a:p>
            <a:pPr marL="447975" indent="-357670">
              <a:spcBef>
                <a:spcPts val="0"/>
              </a:spcBef>
              <a:buClr>
                <a:srgbClr val="FD603C"/>
              </a:buClr>
              <a:buSzPts val="2400"/>
            </a:pPr>
            <a:r>
              <a:rPr lang="ru-RU" dirty="0" err="1">
                <a:solidFill>
                  <a:srgbClr val="1E3C50"/>
                </a:solidFill>
              </a:rPr>
              <a:t>head</a:t>
            </a:r>
            <a:r>
              <a:rPr lang="ru-RU" dirty="0">
                <a:solidFill>
                  <a:srgbClr val="1E3C50"/>
                </a:solidFill>
              </a:rPr>
              <a:t> — заголовочная секция;</a:t>
            </a:r>
          </a:p>
          <a:p>
            <a:pPr marL="447975" indent="-357670">
              <a:spcBef>
                <a:spcPts val="0"/>
              </a:spcBef>
              <a:buClr>
                <a:srgbClr val="FD603C"/>
              </a:buClr>
              <a:buSzPts val="2400"/>
            </a:pPr>
            <a:r>
              <a:rPr lang="ru-RU" dirty="0" err="1">
                <a:solidFill>
                  <a:srgbClr val="1E3C50"/>
                </a:solidFill>
              </a:rPr>
              <a:t>body</a:t>
            </a:r>
            <a:r>
              <a:rPr lang="ru-RU" dirty="0">
                <a:solidFill>
                  <a:srgbClr val="1E3C50"/>
                </a:solidFill>
              </a:rPr>
              <a:t> — основная секция (тело страницы);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6" name="Google Shape;107;g61738d6e94_0_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2531" y="588579"/>
            <a:ext cx="3542315" cy="4235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16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Doctype</a:t>
            </a:r>
            <a:endParaRPr lang="ru-RU" dirty="0">
              <a:latin typeface="+mj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00938" y="458469"/>
            <a:ext cx="7288212" cy="1833627"/>
          </a:xfrm>
        </p:spPr>
        <p:txBody>
          <a:bodyPr/>
          <a:lstStyle/>
          <a:p>
            <a:pPr marL="447975" indent="-357670">
              <a:spcBef>
                <a:spcPts val="0"/>
              </a:spcBef>
              <a:buClr>
                <a:srgbClr val="FD603C"/>
              </a:buClr>
              <a:buSzPts val="2400"/>
            </a:pPr>
            <a:r>
              <a:rPr lang="ru-RU" dirty="0">
                <a:solidFill>
                  <a:srgbClr val="1E3C50"/>
                </a:solidFill>
              </a:rPr>
              <a:t>Указание </a:t>
            </a:r>
            <a:r>
              <a:rPr lang="ru-RU" dirty="0" err="1">
                <a:solidFill>
                  <a:srgbClr val="1E3C50"/>
                </a:solidFill>
              </a:rPr>
              <a:t>doctype</a:t>
            </a:r>
            <a:r>
              <a:rPr lang="ru-RU" dirty="0">
                <a:solidFill>
                  <a:srgbClr val="1E3C50"/>
                </a:solidFill>
              </a:rPr>
              <a:t> должно быть в самом верху любого HTML документа, перед тегом &lt;</a:t>
            </a:r>
            <a:r>
              <a:rPr lang="ru-RU" dirty="0" err="1">
                <a:solidFill>
                  <a:srgbClr val="1E3C50"/>
                </a:solidFill>
              </a:rPr>
              <a:t>html</a:t>
            </a:r>
            <a:r>
              <a:rPr lang="ru-RU" dirty="0">
                <a:solidFill>
                  <a:srgbClr val="1E3C50"/>
                </a:solidFill>
              </a:rPr>
              <a:t>&gt;.</a:t>
            </a:r>
          </a:p>
          <a:p>
            <a:pPr marL="447975" indent="-357670">
              <a:spcBef>
                <a:spcPts val="0"/>
              </a:spcBef>
              <a:buClr>
                <a:srgbClr val="FD603C"/>
              </a:buClr>
              <a:buSzPts val="2400"/>
            </a:pPr>
            <a:r>
              <a:rPr lang="ru-RU" dirty="0" err="1">
                <a:solidFill>
                  <a:srgbClr val="1E3C50"/>
                </a:solidFill>
              </a:rPr>
              <a:t>Doctype</a:t>
            </a:r>
            <a:r>
              <a:rPr lang="ru-RU" dirty="0">
                <a:solidFill>
                  <a:srgbClr val="1E3C50"/>
                </a:solidFill>
              </a:rPr>
              <a:t> - это не HTML тег. Это инструкция браузеру про версию языка разметки страницы.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48557"/>
              </p:ext>
            </p:extLst>
          </p:nvPr>
        </p:nvGraphicFramePr>
        <p:xfrm>
          <a:off x="3700937" y="2145792"/>
          <a:ext cx="8128000" cy="428074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54066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666296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ru-RU" sz="1600" u="none" strike="noStrike" cap="none" dirty="0" err="1" smtClean="0"/>
                        <a:t>Doctype</a:t>
                      </a:r>
                      <a:endParaRPr lang="ru-RU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ru-RU" sz="1600" dirty="0" err="1" smtClean="0"/>
                        <a:t>Code</a:t>
                      </a:r>
                      <a:endParaRPr lang="ru-RU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9700570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HTML 4.01 Frameset</a:t>
                      </a:r>
                      <a:endParaRPr lang="en-US" sz="1600" dirty="0" smtClean="0"/>
                    </a:p>
                    <a:p>
                      <a:endParaRPr lang="ru-RU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&lt;!DOCTYPE HTML PUBLIC "-//W3C//DTD HTML 4.01 Frameset//EN" "</a:t>
                      </a:r>
                      <a:r>
                        <a:rPr lang="en-US" sz="1600" b="0" i="0" u="sng" strike="noStrike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  <a:hlinkClick r:id="rId2"/>
                        </a:rPr>
                        <a:t>http://www.w3.org/TR/html4/frameset.dtd</a:t>
                      </a:r>
                      <a:r>
                        <a:rPr lang="en-US" sz="1600" b="0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"&gt;</a:t>
                      </a:r>
                      <a:endParaRPr lang="en-US" sz="1600" dirty="0" smtClean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67164675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HTML 4.01 Strict</a:t>
                      </a:r>
                      <a:endParaRPr lang="en-US" sz="1600" dirty="0" smtClean="0"/>
                    </a:p>
                    <a:p>
                      <a:endParaRPr lang="ru-RU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&lt;!DOCTYPE HTML PUBLIC "-//W3C//DTD HTML 4.01//EN" "</a:t>
                      </a:r>
                      <a:r>
                        <a:rPr lang="en-US" sz="1600" b="0" i="0" u="sng" strike="noStrike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http://www.w3.org/TR/html4/strict.dtd</a:t>
                      </a:r>
                      <a:r>
                        <a:rPr lang="en-US" sz="1600" b="0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"&gt;</a:t>
                      </a:r>
                      <a:endParaRPr lang="en-US" sz="1600" dirty="0" smtClean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92140713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HTML 4.01 Transitional</a:t>
                      </a:r>
                      <a:endParaRPr lang="en-US" sz="1600" dirty="0" smtClean="0"/>
                    </a:p>
                    <a:p>
                      <a:endParaRPr lang="ru-RU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&lt;!DOCTYPE HTML PUBLIC "-//W3C//DTD HTML 4.01 Transitional//EN" "</a:t>
                      </a:r>
                      <a:r>
                        <a:rPr lang="en-US" sz="1600" b="0" i="0" u="sng" strike="noStrike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  <a:hlinkClick r:id="rId4"/>
                        </a:rPr>
                        <a:t>http://www.w3.org/TR/html4/loose.dtd</a:t>
                      </a:r>
                      <a:r>
                        <a:rPr lang="en-US" sz="1600" b="0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"&gt;</a:t>
                      </a:r>
                      <a:endParaRPr lang="en-US" sz="1600" dirty="0" smtClean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50441837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HTML 5</a:t>
                      </a:r>
                      <a:endParaRPr lang="en-US" sz="1600" dirty="0" smtClean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dk1"/>
                          </a:solidFill>
                          <a:latin typeface="+mn-lt"/>
                          <a:ea typeface="Open Sans"/>
                          <a:cs typeface="Open Sans"/>
                          <a:sym typeface="Open Sans"/>
                        </a:rPr>
                        <a:t>&lt;!DOCTYPE html"&gt;</a:t>
                      </a:r>
                      <a:endParaRPr lang="en-US" sz="1600" dirty="0" smtClean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98101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600" y="767333"/>
            <a:ext cx="2906088" cy="5308000"/>
          </a:xfrm>
        </p:spPr>
        <p:txBody>
          <a:bodyPr/>
          <a:lstStyle/>
          <a:p>
            <a:r>
              <a:rPr lang="ru-RU" dirty="0"/>
              <a:t>HTML-элементы и их типы 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52672" y="378941"/>
            <a:ext cx="7867904" cy="1998793"/>
          </a:xfrm>
        </p:spPr>
        <p:txBody>
          <a:bodyPr/>
          <a:lstStyle/>
          <a:p>
            <a:pPr marL="169329" indent="0">
              <a:buNone/>
            </a:pPr>
            <a:r>
              <a:rPr lang="ru-RU" i="0" dirty="0"/>
              <a:t>В </a:t>
            </a:r>
            <a:r>
              <a:rPr lang="ru-RU" i="0" dirty="0" smtClean="0"/>
              <a:t>HTML </a:t>
            </a:r>
            <a:r>
              <a:rPr lang="ru-RU" i="0" dirty="0"/>
              <a:t>практически все элементы относятся к двум типам, различающихся своим поведением и свойствами — это блочные и строчные элементы.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Текст 4"/>
          <p:cNvSpPr>
            <a:spLocks noGrp="1"/>
          </p:cNvSpPr>
          <p:nvPr>
            <p:ph type="body" idx="2"/>
          </p:nvPr>
        </p:nvSpPr>
        <p:spPr>
          <a:xfrm>
            <a:off x="3802476" y="1899940"/>
            <a:ext cx="3984148" cy="2717432"/>
          </a:xfrm>
        </p:spPr>
        <p:txBody>
          <a:bodyPr/>
          <a:lstStyle/>
          <a:p>
            <a:pPr marL="211661" indent="0">
              <a:buNone/>
            </a:pPr>
            <a:r>
              <a:rPr lang="ru-RU" sz="1867" b="1" dirty="0"/>
              <a:t>Блочные</a:t>
            </a:r>
            <a:r>
              <a:rPr lang="ru-RU" sz="1867" dirty="0"/>
              <a:t> элементы предназначены для </a:t>
            </a:r>
            <a:r>
              <a:rPr lang="ru-RU" sz="1867" b="1" dirty="0"/>
              <a:t>структурирования</a:t>
            </a:r>
            <a:r>
              <a:rPr lang="ru-RU" sz="1867" dirty="0"/>
              <a:t> основных частей вашей страницы, путём разделения содержимого на логически связанные блоки</a:t>
            </a:r>
            <a:r>
              <a:rPr lang="ru-RU" dirty="0" smtClean="0"/>
              <a:t>.</a:t>
            </a:r>
          </a:p>
          <a:p>
            <a:pPr marL="211661" indent="0">
              <a:buNone/>
            </a:pPr>
            <a:endParaRPr lang="ru-RU" dirty="0" smtClean="0"/>
          </a:p>
          <a:p>
            <a:pPr marL="211661" indent="0">
              <a:buNone/>
            </a:pP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3"/>
          </p:nvPr>
        </p:nvSpPr>
        <p:spPr>
          <a:xfrm>
            <a:off x="7997952" y="1954602"/>
            <a:ext cx="3787648" cy="2717433"/>
          </a:xfrm>
        </p:spPr>
        <p:txBody>
          <a:bodyPr/>
          <a:lstStyle/>
          <a:p>
            <a:pPr marL="211661" indent="0">
              <a:buNone/>
            </a:pPr>
            <a:r>
              <a:rPr lang="ru-RU" sz="1867" b="1" dirty="0"/>
              <a:t>Строчные</a:t>
            </a:r>
            <a:r>
              <a:rPr lang="ru-RU" sz="1867" dirty="0"/>
              <a:t> элементы предназначены, чтобы разграничить часть текста и придать ему определённую функцию или смысл. Строчные элементы, как правило, содержат одно или несколько слов.</a:t>
            </a:r>
          </a:p>
          <a:p>
            <a:pPr marL="211661" indent="0">
              <a:buNone/>
            </a:pPr>
            <a:endParaRPr lang="ru-RU" dirty="0" smtClean="0"/>
          </a:p>
        </p:txBody>
      </p:sp>
      <p:sp>
        <p:nvSpPr>
          <p:cNvPr id="10" name="Текст 4"/>
          <p:cNvSpPr txBox="1">
            <a:spLocks/>
          </p:cNvSpPr>
          <p:nvPr/>
        </p:nvSpPr>
        <p:spPr>
          <a:xfrm>
            <a:off x="3638372" y="5126926"/>
            <a:ext cx="3939896" cy="120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 eaLnBrk="1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▪"/>
              <a:defRPr sz="1100" b="0" i="0" u="none" strike="noStrike" cap="none">
                <a:solidFill>
                  <a:srgbClr val="666666"/>
                </a:solidFill>
                <a:latin typeface="+mn-lt"/>
                <a:ea typeface="Nunito Sans"/>
                <a:cs typeface="Nunito Sans"/>
                <a:sym typeface="Nunito Sans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11661" indent="0">
              <a:buNone/>
            </a:pPr>
            <a:r>
              <a:rPr lang="ru-RU" sz="1867" dirty="0"/>
              <a:t>Примеры блочных элементов: &lt;</a:t>
            </a:r>
            <a:r>
              <a:rPr lang="ru-RU" sz="1867" dirty="0" err="1"/>
              <a:t>div</a:t>
            </a:r>
            <a:r>
              <a:rPr lang="ru-RU" sz="1867" dirty="0"/>
              <a:t>&gt;, &lt;p&gt;, &lt;</a:t>
            </a:r>
            <a:r>
              <a:rPr lang="ru-RU" sz="1867" dirty="0" err="1"/>
              <a:t>ul</a:t>
            </a:r>
            <a:r>
              <a:rPr lang="ru-RU" sz="1867" dirty="0"/>
              <a:t>&gt;, &lt;</a:t>
            </a:r>
            <a:r>
              <a:rPr lang="ru-RU" sz="1867" dirty="0" err="1"/>
              <a:t>ol</a:t>
            </a:r>
            <a:r>
              <a:rPr lang="ru-RU" sz="1867" dirty="0"/>
              <a:t>&gt;, &lt;h1&gt; и т. д.</a:t>
            </a:r>
          </a:p>
          <a:p>
            <a:pPr marL="211661" indent="0">
              <a:buNone/>
            </a:pPr>
            <a:endParaRPr lang="ru-RU" sz="1467" dirty="0"/>
          </a:p>
        </p:txBody>
      </p:sp>
      <p:sp>
        <p:nvSpPr>
          <p:cNvPr id="11" name="Текст 4"/>
          <p:cNvSpPr txBox="1">
            <a:spLocks/>
          </p:cNvSpPr>
          <p:nvPr/>
        </p:nvSpPr>
        <p:spPr>
          <a:xfrm>
            <a:off x="7786624" y="5141235"/>
            <a:ext cx="4031488" cy="11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 eaLnBrk="1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▪"/>
              <a:defRPr sz="1100" b="0" i="0" u="none" strike="noStrike" cap="none">
                <a:solidFill>
                  <a:srgbClr val="666666"/>
                </a:solidFill>
                <a:latin typeface="+mn-lt"/>
                <a:ea typeface="Nunito Sans"/>
                <a:cs typeface="Nunito Sans"/>
                <a:sym typeface="Nunito Sans"/>
              </a:defRPr>
            </a:lvl1pPr>
            <a:lvl2pPr marL="914400" marR="0" lvl="1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29845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Nunito Sans"/>
              <a:buChar char="-"/>
              <a:defRPr sz="11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11661" indent="0">
              <a:buNone/>
            </a:pPr>
            <a:r>
              <a:rPr lang="ru-RU" sz="1867" dirty="0"/>
              <a:t>Примеры строчных элементов: &lt;a&gt;, &lt;</a:t>
            </a:r>
            <a:r>
              <a:rPr lang="ru-RU" sz="1867" dirty="0" err="1"/>
              <a:t>span</a:t>
            </a:r>
            <a:r>
              <a:rPr lang="ru-RU" sz="1867" dirty="0"/>
              <a:t>&gt;, &lt;</a:t>
            </a:r>
            <a:r>
              <a:rPr lang="ru-RU" sz="1867" dirty="0" err="1"/>
              <a:t>strong</a:t>
            </a:r>
            <a:r>
              <a:rPr lang="ru-RU" sz="1867" dirty="0"/>
              <a:t>&gt;, &lt;</a:t>
            </a:r>
            <a:r>
              <a:rPr lang="ru-RU" sz="1867" dirty="0" err="1"/>
              <a:t>em</a:t>
            </a:r>
            <a:r>
              <a:rPr lang="ru-RU" sz="1867" dirty="0"/>
              <a:t>&gt;, &lt;</a:t>
            </a:r>
            <a:r>
              <a:rPr lang="ru-RU" sz="1867" dirty="0" err="1"/>
              <a:t>img</a:t>
            </a:r>
            <a:r>
              <a:rPr lang="ru-RU" sz="1867" dirty="0"/>
              <a:t>&gt; и т. д.</a:t>
            </a:r>
          </a:p>
          <a:p>
            <a:pPr marL="211661" indent="0">
              <a:buNone/>
            </a:pPr>
            <a:endParaRPr lang="ru-RU" sz="1867" dirty="0"/>
          </a:p>
          <a:p>
            <a:pPr marL="211661" indent="0">
              <a:buNone/>
            </a:pPr>
            <a:endParaRPr lang="ru-RU" sz="1867" dirty="0"/>
          </a:p>
        </p:txBody>
      </p:sp>
    </p:spTree>
    <p:extLst>
      <p:ext uri="{BB962C8B-B14F-4D97-AF65-F5344CB8AC3E}">
        <p14:creationId xmlns:p14="http://schemas.microsoft.com/office/powerpoint/2010/main" val="37938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display: </a:t>
            </a:r>
            <a:r>
              <a:rPr lang="en-US" dirty="0" smtClean="0"/>
              <a:t>inline-block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723503" y="378941"/>
            <a:ext cx="7858931" cy="1998793"/>
          </a:xfrm>
        </p:spPr>
        <p:txBody>
          <a:bodyPr>
            <a:normAutofit fontScale="70000" lnSpcReduction="20000"/>
          </a:bodyPr>
          <a:lstStyle/>
          <a:p>
            <a:pPr marL="169329" indent="0">
              <a:buNone/>
            </a:pPr>
            <a:r>
              <a:rPr lang="ru-RU" i="0" dirty="0"/>
              <a:t>Если для формирования секций использовать блочный элемент, то он будет каждый раз начинаться с новой строки. Для строчных элементов нельзя задавать размеры всей секции. Одним из решений является применение строчно-блочных элементов, которые сочетают преимущества строчных и блочных элементов.</a:t>
            </a:r>
          </a:p>
          <a:p>
            <a:pPr marL="169329" indent="0">
              <a:buNone/>
            </a:pPr>
            <a:r>
              <a:rPr lang="ru-RU" i="0" dirty="0"/>
              <a:t>Строчно-блочный элемент можно определить, задав ему в стилях свойство display со значением inline-block.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5" name="Текст 4"/>
          <p:cNvSpPr>
            <a:spLocks noGrp="1"/>
          </p:cNvSpPr>
          <p:nvPr>
            <p:ph type="body" idx="2"/>
          </p:nvPr>
        </p:nvSpPr>
        <p:spPr>
          <a:xfrm>
            <a:off x="3723503" y="2377733"/>
            <a:ext cx="7858931" cy="4113683"/>
          </a:xfrm>
        </p:spPr>
        <p:txBody>
          <a:bodyPr>
            <a:normAutofit fontScale="92500"/>
          </a:bodyPr>
          <a:lstStyle/>
          <a:p>
            <a:pPr marL="211661" indent="0">
              <a:buNone/>
            </a:pPr>
            <a:r>
              <a:rPr lang="ru-RU" dirty="0"/>
              <a:t>Кроме того, в HTML существует ряд элементов, для которых значение inline-block задано по умолчанию: &lt;</a:t>
            </a:r>
            <a:r>
              <a:rPr lang="ru-RU" dirty="0" err="1"/>
              <a:t>button</a:t>
            </a:r>
            <a:r>
              <a:rPr lang="ru-RU" dirty="0"/>
              <a:t>&gt;, &lt;</a:t>
            </a:r>
            <a:r>
              <a:rPr lang="ru-RU" dirty="0" err="1"/>
              <a:t>input</a:t>
            </a:r>
            <a:r>
              <a:rPr lang="ru-RU" dirty="0"/>
              <a:t>&gt;, &lt;</a:t>
            </a:r>
            <a:r>
              <a:rPr lang="ru-RU" dirty="0" err="1"/>
              <a:t>textarea</a:t>
            </a:r>
            <a:r>
              <a:rPr lang="ru-RU" dirty="0"/>
              <a:t>&gt;, &lt;</a:t>
            </a:r>
            <a:r>
              <a:rPr lang="ru-RU" dirty="0" err="1"/>
              <a:t>select</a:t>
            </a:r>
            <a:r>
              <a:rPr lang="ru-RU" dirty="0"/>
              <a:t>&gt;.</a:t>
            </a:r>
          </a:p>
          <a:p>
            <a:pPr marL="211661" indent="0">
              <a:buNone/>
            </a:pPr>
            <a:r>
              <a:rPr lang="ru-RU" dirty="0"/>
              <a:t>Характеристики этих элементов следующие.</a:t>
            </a:r>
          </a:p>
          <a:p>
            <a:r>
              <a:rPr lang="ru-RU" dirty="0"/>
              <a:t>Высота и ширина элемента вычисляется браузером автоматически, исходя из содержимого блока.</a:t>
            </a:r>
          </a:p>
          <a:p>
            <a:r>
              <a:rPr lang="ru-RU" dirty="0"/>
              <a:t>Размеры содержимого можно устанавливать через свойства </a:t>
            </a:r>
            <a:r>
              <a:rPr lang="ru-RU" dirty="0" err="1"/>
              <a:t>width</a:t>
            </a:r>
            <a:r>
              <a:rPr lang="ru-RU" dirty="0"/>
              <a:t> и </a:t>
            </a:r>
            <a:r>
              <a:rPr lang="ru-RU" dirty="0" err="1"/>
              <a:t>height</a:t>
            </a:r>
            <a:r>
              <a:rPr lang="ru-RU" dirty="0"/>
              <a:t>.</a:t>
            </a:r>
          </a:p>
          <a:p>
            <a:r>
              <a:rPr lang="ru-RU" dirty="0"/>
              <a:t>Ширина блока получается сложением значений </a:t>
            </a:r>
            <a:r>
              <a:rPr lang="ru-RU" dirty="0" err="1"/>
              <a:t>width</a:t>
            </a:r>
            <a:r>
              <a:rPr lang="ru-RU" dirty="0"/>
              <a:t>, </a:t>
            </a:r>
            <a:r>
              <a:rPr lang="ru-RU" dirty="0" err="1"/>
              <a:t>margin</a:t>
            </a:r>
            <a:r>
              <a:rPr lang="ru-RU" dirty="0"/>
              <a:t>, </a:t>
            </a:r>
            <a:r>
              <a:rPr lang="ru-RU" dirty="0" err="1"/>
              <a:t>border</a:t>
            </a:r>
            <a:r>
              <a:rPr lang="ru-RU" dirty="0"/>
              <a:t> и </a:t>
            </a:r>
            <a:r>
              <a:rPr lang="ru-RU" dirty="0" err="1"/>
              <a:t>padding</a:t>
            </a:r>
            <a:r>
              <a:rPr lang="ru-RU" dirty="0"/>
              <a:t>.</a:t>
            </a:r>
          </a:p>
          <a:p>
            <a:r>
              <a:rPr lang="ru-RU" dirty="0"/>
              <a:t>Высота блока получается сложением значений </a:t>
            </a:r>
            <a:r>
              <a:rPr lang="ru-RU" dirty="0" err="1"/>
              <a:t>height</a:t>
            </a:r>
            <a:r>
              <a:rPr lang="ru-RU" dirty="0"/>
              <a:t>, </a:t>
            </a:r>
            <a:r>
              <a:rPr lang="ru-RU" dirty="0" err="1"/>
              <a:t>margin</a:t>
            </a:r>
            <a:r>
              <a:rPr lang="ru-RU" dirty="0"/>
              <a:t>, </a:t>
            </a:r>
            <a:r>
              <a:rPr lang="ru-RU" dirty="0" err="1"/>
              <a:t>border</a:t>
            </a:r>
            <a:r>
              <a:rPr lang="ru-RU" dirty="0"/>
              <a:t> и </a:t>
            </a:r>
            <a:r>
              <a:rPr lang="ru-RU" dirty="0" err="1"/>
              <a:t>padding</a:t>
            </a:r>
            <a:r>
              <a:rPr lang="ru-RU" dirty="0"/>
              <a:t>.</a:t>
            </a:r>
          </a:p>
          <a:p>
            <a:r>
              <a:rPr lang="ru-RU" dirty="0"/>
              <a:t>Несколько элементов идущих подряд располагаются на одной строке и переносятся на другую строку при необходимости.</a:t>
            </a:r>
          </a:p>
          <a:p>
            <a:r>
              <a:rPr lang="ru-RU" dirty="0"/>
              <a:t>Элементы можно выравнивать по вертикали с помощью свойства vertical-align.</a:t>
            </a:r>
          </a:p>
          <a:p>
            <a:r>
              <a:rPr lang="ru-RU" dirty="0"/>
              <a:t>Перенос текста считается за пробел.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70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71633" y="776786"/>
            <a:ext cx="8042572" cy="1925225"/>
          </a:xfrm>
        </p:spPr>
        <p:txBody>
          <a:bodyPr/>
          <a:lstStyle/>
          <a:p>
            <a:pPr marL="211661" indent="0">
              <a:buNone/>
            </a:pPr>
            <a:r>
              <a:rPr lang="ru-RU" sz="2133" dirty="0"/>
              <a:t>Таблица состоит из строк и столбцов ячеек, которые могут содержать текст и рисунки. Обычно таблицы используются для упорядочения и представления данных, однако возможности таблиц этим не ограничиваются.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988"/>
          <a:stretch/>
        </p:blipFill>
        <p:spPr>
          <a:xfrm>
            <a:off x="3970637" y="3720413"/>
            <a:ext cx="7438408" cy="17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8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671630" y="452861"/>
            <a:ext cx="8174377" cy="2961449"/>
          </a:xfrm>
        </p:spPr>
        <p:txBody>
          <a:bodyPr/>
          <a:lstStyle/>
          <a:p>
            <a:pPr marL="211661" indent="0">
              <a:buNone/>
            </a:pPr>
            <a:r>
              <a:rPr lang="ru-RU" sz="1867" dirty="0"/>
              <a:t>Для добавления таблицы на веб-страницу используется тег </a:t>
            </a:r>
            <a:r>
              <a:rPr lang="ru-RU" sz="1867" b="1" dirty="0"/>
              <a:t>&lt;</a:t>
            </a:r>
            <a:r>
              <a:rPr lang="ru-RU" sz="1867" b="1" dirty="0" err="1"/>
              <a:t>table</a:t>
            </a:r>
            <a:r>
              <a:rPr lang="ru-RU" sz="1867" b="1" dirty="0"/>
              <a:t>&gt;</a:t>
            </a:r>
            <a:r>
              <a:rPr lang="ru-RU" sz="1867" dirty="0"/>
              <a:t>. Этот элемент служит контейнером для элементов, определяющих содержимое таблицы. Любая таблица состоит из строк и ячеек, которые задаются соответственно с помощью тегов </a:t>
            </a:r>
            <a:r>
              <a:rPr lang="ru-RU" sz="1867" b="1" dirty="0"/>
              <a:t>&lt;</a:t>
            </a:r>
            <a:r>
              <a:rPr lang="ru-RU" sz="1867" b="1" dirty="0" err="1"/>
              <a:t>tr</a:t>
            </a:r>
            <a:r>
              <a:rPr lang="ru-RU" sz="1867" b="1" dirty="0"/>
              <a:t>&gt;</a:t>
            </a:r>
            <a:r>
              <a:rPr lang="ru-RU" sz="1867" dirty="0"/>
              <a:t> и </a:t>
            </a:r>
            <a:r>
              <a:rPr lang="ru-RU" sz="1867" b="1" dirty="0"/>
              <a:t>&lt;</a:t>
            </a:r>
            <a:r>
              <a:rPr lang="ru-RU" sz="1867" b="1" dirty="0" err="1"/>
              <a:t>td</a:t>
            </a:r>
            <a:r>
              <a:rPr lang="ru-RU" sz="1867" b="1" dirty="0"/>
              <a:t>&gt;</a:t>
            </a:r>
            <a:r>
              <a:rPr lang="ru-RU" sz="1867" dirty="0"/>
              <a:t>. Таблица должна содержать хотя бы одну ячейку. Допускается вместо тега </a:t>
            </a:r>
            <a:r>
              <a:rPr lang="ru-RU" sz="1867" b="1" dirty="0"/>
              <a:t>&lt;</a:t>
            </a:r>
            <a:r>
              <a:rPr lang="ru-RU" sz="1867" b="1" dirty="0" err="1"/>
              <a:t>td</a:t>
            </a:r>
            <a:r>
              <a:rPr lang="ru-RU" sz="1867" b="1" dirty="0"/>
              <a:t>&gt;</a:t>
            </a:r>
            <a:r>
              <a:rPr lang="ru-RU" sz="1867" dirty="0"/>
              <a:t> использовать тег </a:t>
            </a:r>
            <a:r>
              <a:rPr lang="ru-RU" sz="1867" b="1" dirty="0"/>
              <a:t>&lt;</a:t>
            </a:r>
            <a:r>
              <a:rPr lang="ru-RU" sz="1867" b="1" dirty="0" err="1"/>
              <a:t>th</a:t>
            </a:r>
            <a:r>
              <a:rPr lang="ru-RU" sz="1867" b="1" dirty="0"/>
              <a:t>&gt;</a:t>
            </a:r>
            <a:r>
              <a:rPr lang="ru-RU" sz="1867" dirty="0"/>
              <a:t>. Текст в ячейке, оформленной с помощью тега </a:t>
            </a:r>
            <a:r>
              <a:rPr lang="ru-RU" sz="1867" b="1" dirty="0"/>
              <a:t>&lt;</a:t>
            </a:r>
            <a:r>
              <a:rPr lang="ru-RU" sz="1867" b="1" dirty="0" err="1"/>
              <a:t>th</a:t>
            </a:r>
            <a:r>
              <a:rPr lang="ru-RU" sz="1867" b="1" dirty="0"/>
              <a:t>&gt;</a:t>
            </a:r>
            <a:r>
              <a:rPr lang="ru-RU" sz="1867" dirty="0"/>
              <a:t>, отображается браузером шрифтом жирного начертания и выравнивается по центру ячейки. В остальном, разницы между ячейками, созданными через теги </a:t>
            </a:r>
            <a:r>
              <a:rPr lang="ru-RU" sz="1867" b="1" dirty="0"/>
              <a:t>&lt;</a:t>
            </a:r>
            <a:r>
              <a:rPr lang="ru-RU" sz="1867" b="1" dirty="0" err="1"/>
              <a:t>td</a:t>
            </a:r>
            <a:r>
              <a:rPr lang="ru-RU" sz="1867" b="1" dirty="0"/>
              <a:t>&gt;</a:t>
            </a:r>
            <a:r>
              <a:rPr lang="ru-RU" sz="1867" dirty="0"/>
              <a:t> и </a:t>
            </a:r>
            <a:r>
              <a:rPr lang="ru-RU" sz="1867" b="1" dirty="0"/>
              <a:t>&lt;</a:t>
            </a:r>
            <a:r>
              <a:rPr lang="ru-RU" sz="1867" b="1" dirty="0" err="1"/>
              <a:t>th</a:t>
            </a:r>
            <a:r>
              <a:rPr lang="ru-RU" sz="1867" b="1" dirty="0"/>
              <a:t>&gt;</a:t>
            </a:r>
            <a:r>
              <a:rPr lang="ru-RU" sz="1867" dirty="0"/>
              <a:t> нет.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19" y="4175780"/>
            <a:ext cx="6406415" cy="2480393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29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47">
      <a:dk1>
        <a:srgbClr val="375763"/>
      </a:dk1>
      <a:lt1>
        <a:srgbClr val="FFFFFF"/>
      </a:lt1>
      <a:dk2>
        <a:srgbClr val="1E3C50"/>
      </a:dk2>
      <a:lt2>
        <a:srgbClr val="757070"/>
      </a:lt2>
      <a:accent1>
        <a:srgbClr val="298B74"/>
      </a:accent1>
      <a:accent2>
        <a:srgbClr val="FD603C"/>
      </a:accent2>
      <a:accent3>
        <a:srgbClr val="C00000"/>
      </a:accent3>
      <a:accent4>
        <a:srgbClr val="FFC000"/>
      </a:accent4>
      <a:accent5>
        <a:srgbClr val="AA4D8D"/>
      </a:accent5>
      <a:accent6>
        <a:srgbClr val="3AA3A1"/>
      </a:accent6>
      <a:hlink>
        <a:srgbClr val="668E36"/>
      </a:hlink>
      <a:folHlink>
        <a:srgbClr val="AA4D8D"/>
      </a:folHlink>
    </a:clrScheme>
    <a:fontScheme name="стандарт набор шрифтов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для презентаций_2019.pptx" id="{B41DBB3B-3A87-40ED-9600-7DE9F7AAD902}" vid="{4D3424E2-9F03-43F1-B787-19D0A6071402}"/>
    </a:ext>
  </a:extLst>
</a:theme>
</file>

<file path=ppt/theme/theme2.xml><?xml version="1.0" encoding="utf-8"?>
<a:theme xmlns:a="http://schemas.openxmlformats.org/drawingml/2006/main" name="Титульный слайд">
  <a:themeElements>
    <a:clrScheme name="2019">
      <a:dk1>
        <a:srgbClr val="1E3C50"/>
      </a:dk1>
      <a:lt1>
        <a:srgbClr val="FFFFFF"/>
      </a:lt1>
      <a:dk2>
        <a:srgbClr val="1E3C50"/>
      </a:dk2>
      <a:lt2>
        <a:srgbClr val="757070"/>
      </a:lt2>
      <a:accent1>
        <a:srgbClr val="298B74"/>
      </a:accent1>
      <a:accent2>
        <a:srgbClr val="FD603C"/>
      </a:accent2>
      <a:accent3>
        <a:srgbClr val="C00000"/>
      </a:accent3>
      <a:accent4>
        <a:srgbClr val="00928B"/>
      </a:accent4>
      <a:accent5>
        <a:srgbClr val="AA4D8D"/>
      </a:accent5>
      <a:accent6>
        <a:srgbClr val="38BA9B"/>
      </a:accent6>
      <a:hlink>
        <a:srgbClr val="668E36"/>
      </a:hlink>
      <a:folHlink>
        <a:srgbClr val="AA4D8D"/>
      </a:folHlink>
    </a:clrScheme>
    <a:fontScheme name="Другая 4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для презентаций_2019.pptx" id="{B41DBB3B-3A87-40ED-9600-7DE9F7AAD902}" vid="{3938F933-B406-42CD-8579-A246862F9133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для презентаций_2019.pptx" id="{B41DBB3B-3A87-40ED-9600-7DE9F7AAD902}" vid="{9CCC0045-54F2-4EAF-A597-AE6596F3B26E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823D0E2AB5E54FADD2FEEF2D4E5162" ma:contentTypeVersion="13" ma:contentTypeDescription="Create a new document." ma:contentTypeScope="" ma:versionID="3a6edb4fa027a32d7cedcab24f243037">
  <xsd:schema xmlns:xsd="http://www.w3.org/2001/XMLSchema" xmlns:xs="http://www.w3.org/2001/XMLSchema" xmlns:p="http://schemas.microsoft.com/office/2006/metadata/properties" xmlns:ns2="121abe66-352c-4bbf-b6a6-3edda537c517" xmlns:ns3="e71363bf-fd7f-4660-9700-fec364279b82" targetNamespace="http://schemas.microsoft.com/office/2006/metadata/properties" ma:root="true" ma:fieldsID="741fd44c5aee7af5644920622127ebac" ns2:_="" ns3:_="">
    <xsd:import namespace="121abe66-352c-4bbf-b6a6-3edda537c517"/>
    <xsd:import namespace="e71363bf-fd7f-4660-9700-fec364279b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x041e__x043f__x0438__x0441__x0430__x043d__x0438__x0435_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1abe66-352c-4bbf-b6a6-3edda537c5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x041e__x043f__x0438__x0441__x0430__x043d__x0438__x0435_" ma:index="17" nillable="true" ma:displayName="Описание" ma:format="Dropdown" ma:internalName="_x041e__x043f__x0438__x0441__x0430__x043d__x0438__x0435_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1363bf-fd7f-4660-9700-fec364279b8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e__x043f__x0438__x0441__x0430__x043d__x0438__x0435_ xmlns="121abe66-352c-4bbf-b6a6-3edda537c517" xsi:nil="true"/>
  </documentManagement>
</p:properties>
</file>

<file path=customXml/itemProps1.xml><?xml version="1.0" encoding="utf-8"?>
<ds:datastoreItem xmlns:ds="http://schemas.openxmlformats.org/officeDocument/2006/customXml" ds:itemID="{D84440B3-3F73-4A5D-BB5B-8BA499C960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5F073C-D2CD-47F9-9E04-1D0AA32CFE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1abe66-352c-4bbf-b6a6-3edda537c517"/>
    <ds:schemaRef ds:uri="e71363bf-fd7f-4660-9700-fec364279b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316EF2-D023-45CF-A4F4-B9F8806ECDE9}">
  <ds:schemaRefs>
    <ds:schemaRef ds:uri="e71363bf-fd7f-4660-9700-fec364279b82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www.w3.org/XML/1998/namespace"/>
    <ds:schemaRef ds:uri="121abe66-352c-4bbf-b6a6-3edda537c517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Шаблон для презентаций_2019</Template>
  <TotalTime>409</TotalTime>
  <Words>1112</Words>
  <Application>Microsoft Office PowerPoint</Application>
  <PresentationFormat>Широкоэкранный</PresentationFormat>
  <Paragraphs>247</Paragraphs>
  <Slides>30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30</vt:i4>
      </vt:variant>
    </vt:vector>
  </HeadingPairs>
  <TitlesOfParts>
    <vt:vector size="41" baseType="lpstr">
      <vt:lpstr>Calibri</vt:lpstr>
      <vt:lpstr>Georgia</vt:lpstr>
      <vt:lpstr>Open Sans</vt:lpstr>
      <vt:lpstr>Arial</vt:lpstr>
      <vt:lpstr>Calibri Light</vt:lpstr>
      <vt:lpstr>Wingdings</vt:lpstr>
      <vt:lpstr>Nunito Sans</vt:lpstr>
      <vt:lpstr>Open Sans Semibold</vt:lpstr>
      <vt:lpstr>Ulysses template</vt:lpstr>
      <vt:lpstr>Титульный слайд</vt:lpstr>
      <vt:lpstr>Custom Design</vt:lpstr>
      <vt:lpstr>HTML 5/  CSS Best Practices/ Flexbox</vt:lpstr>
      <vt:lpstr>План</vt:lpstr>
      <vt:lpstr>КЛЮЧЕВЫЕ ПОНЯТИЯ</vt:lpstr>
      <vt:lpstr>ОБЩАЯ СТРУКТУРА</vt:lpstr>
      <vt:lpstr>Doctype</vt:lpstr>
      <vt:lpstr>HTML-элементы и их типы  </vt:lpstr>
      <vt:lpstr>display: inline-block</vt:lpstr>
      <vt:lpstr>Table</vt:lpstr>
      <vt:lpstr>Table</vt:lpstr>
      <vt:lpstr>Презентация PowerPoint</vt:lpstr>
      <vt:lpstr>СЕМАНТИКА В HTML 5</vt:lpstr>
      <vt:lpstr>СЕМАНТИКА В HTML 5</vt:lpstr>
      <vt:lpstr>ПОДДЕРЖКА БРАУЗЕРАМИ HTML5</vt:lpstr>
      <vt:lpstr>Презентация PowerPoint</vt:lpstr>
      <vt:lpstr>ПРЕИМУЩЕСТВА ИСПОЛЬЗОВАНИЯ CSS</vt:lpstr>
      <vt:lpstr>ПОДКЛЮЧЕНИЕ CSS СТИЛЕЙ К ДОКУМЕНТУ</vt:lpstr>
      <vt:lpstr>БАЗОВЫЙ СИНТАКСИС CSS</vt:lpstr>
      <vt:lpstr>КОММЕНТАРИИ В CSS</vt:lpstr>
      <vt:lpstr>СЕЛЕКТОРЫ CSS</vt:lpstr>
      <vt:lpstr>КАСКАДИРОВАНИЕ</vt:lpstr>
      <vt:lpstr>ИСПОЛЬЗОВАНИЕ !IMPORTANT</vt:lpstr>
      <vt:lpstr>Best Practice#1: Используйте CSS Reset   </vt:lpstr>
      <vt:lpstr>Best Practice#2: Создавайте переиспользуемые стили</vt:lpstr>
      <vt:lpstr>Best Practice #3: Не повторяйтесь</vt:lpstr>
      <vt:lpstr>DEVELOPER TOOLS</vt:lpstr>
      <vt:lpstr>Презентация PowerPoint</vt:lpstr>
      <vt:lpstr>Flexbox</vt:lpstr>
      <vt:lpstr>Flexbox</vt:lpstr>
      <vt:lpstr>ПОЛЕЗНЫЕ ССЫЛКИ</vt:lpstr>
      <vt:lpstr>Контакты</vt:lpstr>
    </vt:vector>
  </TitlesOfParts>
  <Company>Box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bg2</dc:title>
  <dc:creator>Anton Ilin</dc:creator>
  <cp:lastModifiedBy>Anton Ilin</cp:lastModifiedBy>
  <cp:revision>31</cp:revision>
  <dcterms:created xsi:type="dcterms:W3CDTF">2020-03-24T10:40:13Z</dcterms:created>
  <dcterms:modified xsi:type="dcterms:W3CDTF">2020-06-01T16:30:06Z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0x0101001B823D0E2AB5E54FADD2FEEF2D4E5162</vt:lpwstr>
  </property>
</Properties>
</file>